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handoutMasterIdLst>
    <p:handoutMasterId r:id="rId33"/>
  </p:handoutMasterIdLst>
  <p:sldIdLst>
    <p:sldId id="256" r:id="rId2"/>
    <p:sldId id="318" r:id="rId3"/>
    <p:sldId id="299" r:id="rId4"/>
    <p:sldId id="300" r:id="rId5"/>
    <p:sldId id="302" r:id="rId6"/>
    <p:sldId id="303" r:id="rId7"/>
    <p:sldId id="319" r:id="rId8"/>
    <p:sldId id="304" r:id="rId9"/>
    <p:sldId id="322" r:id="rId10"/>
    <p:sldId id="306" r:id="rId11"/>
    <p:sldId id="305" r:id="rId12"/>
    <p:sldId id="307" r:id="rId13"/>
    <p:sldId id="308" r:id="rId14"/>
    <p:sldId id="320" r:id="rId15"/>
    <p:sldId id="316" r:id="rId16"/>
    <p:sldId id="310" r:id="rId17"/>
    <p:sldId id="309" r:id="rId18"/>
    <p:sldId id="311" r:id="rId19"/>
    <p:sldId id="312" r:id="rId20"/>
    <p:sldId id="313" r:id="rId21"/>
    <p:sldId id="315" r:id="rId22"/>
    <p:sldId id="321" r:id="rId23"/>
    <p:sldId id="317" r:id="rId24"/>
    <p:sldId id="261" r:id="rId25"/>
    <p:sldId id="260" r:id="rId26"/>
    <p:sldId id="323" r:id="rId27"/>
    <p:sldId id="264" r:id="rId28"/>
    <p:sldId id="293" r:id="rId29"/>
    <p:sldId id="294" r:id="rId30"/>
    <p:sldId id="32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e JOUD" initials="PJ"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2604" y="-1068"/>
      </p:cViewPr>
      <p:guideLst>
        <p:guide orient="horz" pos="2160"/>
        <p:guide pos="2880"/>
      </p:guideLst>
    </p:cSldViewPr>
  </p:slideViewPr>
  <p:notesTextViewPr>
    <p:cViewPr>
      <p:scale>
        <a:sx n="1" d="1"/>
        <a:sy n="1" d="1"/>
      </p:scale>
      <p:origin x="0" y="0"/>
    </p:cViewPr>
  </p:notesTextViewPr>
  <p:notesViewPr>
    <p:cSldViewPr>
      <p:cViewPr>
        <p:scale>
          <a:sx n="94" d="100"/>
          <a:sy n="94" d="100"/>
        </p:scale>
        <p:origin x="-3690" y="-2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C7B87A-0839-46D0-8E6F-1166CA544320}" type="datetimeFigureOut">
              <a:rPr lang="fr-FR" smtClean="0"/>
              <a:t>28/09/2018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1DA4CB-7E49-4A19-AB39-25EB3DC215AF}" type="slidenum">
              <a:rPr lang="fr-FR" smtClean="0"/>
              <a:t>‹N°›</a:t>
            </a:fld>
            <a:endParaRPr lang="fr-FR"/>
          </a:p>
        </p:txBody>
      </p:sp>
    </p:spTree>
    <p:extLst>
      <p:ext uri="{BB962C8B-B14F-4D97-AF65-F5344CB8AC3E}">
        <p14:creationId xmlns:p14="http://schemas.microsoft.com/office/powerpoint/2010/main" val="219211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6D33D-9E37-4593-9BF2-5355B64CB497}" type="datetimeFigureOut">
              <a:rPr lang="fr-FR" smtClean="0"/>
              <a:t>28/09/2018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9310C-C349-42F6-977F-FBEE781E310E}" type="slidenum">
              <a:rPr lang="fr-FR" smtClean="0"/>
              <a:t>‹N°›</a:t>
            </a:fld>
            <a:endParaRPr lang="fr-FR"/>
          </a:p>
        </p:txBody>
      </p:sp>
    </p:spTree>
    <p:extLst>
      <p:ext uri="{BB962C8B-B14F-4D97-AF65-F5344CB8AC3E}">
        <p14:creationId xmlns:p14="http://schemas.microsoft.com/office/powerpoint/2010/main" val="285688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b="1" dirty="0" smtClean="0"/>
              <a:t>Etude lancée fin septembre, </a:t>
            </a:r>
          </a:p>
          <a:p>
            <a:r>
              <a:rPr lang="fr-FR" sz="2400" b="1" dirty="0" smtClean="0"/>
              <a:t>A nécessité XX interventions sur site </a:t>
            </a:r>
          </a:p>
          <a:p>
            <a:r>
              <a:rPr lang="fr-FR" sz="2400" b="1" dirty="0" smtClean="0"/>
              <a:t>Et la société Léon Grosse a saisi en entreprise</a:t>
            </a:r>
          </a:p>
          <a:p>
            <a:endParaRPr lang="fr-FR" sz="2400" b="1" dirty="0"/>
          </a:p>
          <a:p>
            <a:endParaRPr lang="fr-FR" sz="2400" b="1" dirty="0"/>
          </a:p>
        </p:txBody>
      </p:sp>
      <p:sp>
        <p:nvSpPr>
          <p:cNvPr id="4" name="Espace réservé du numéro de diapositive 3"/>
          <p:cNvSpPr>
            <a:spLocks noGrp="1"/>
          </p:cNvSpPr>
          <p:nvPr>
            <p:ph type="sldNum" sz="quarter" idx="10"/>
          </p:nvPr>
        </p:nvSpPr>
        <p:spPr/>
        <p:txBody>
          <a:bodyPr/>
          <a:lstStyle/>
          <a:p>
            <a:fld id="{9849310C-C349-42F6-977F-FBEE781E310E}" type="slidenum">
              <a:rPr lang="fr-FR" smtClean="0"/>
              <a:t>1</a:t>
            </a:fld>
            <a:endParaRPr lang="fr-FR"/>
          </a:p>
        </p:txBody>
      </p:sp>
    </p:spTree>
    <p:extLst>
      <p:ext uri="{BB962C8B-B14F-4D97-AF65-F5344CB8AC3E}">
        <p14:creationId xmlns:p14="http://schemas.microsoft.com/office/powerpoint/2010/main" val="408076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dirty="0" smtClean="0">
                <a:solidFill>
                  <a:srgbClr val="00B050"/>
                </a:solidFill>
              </a:rPr>
              <a:t>Le baromètre  général présente l’excellent résultat de 73/100 </a:t>
            </a:r>
            <a:r>
              <a:rPr lang="fr-FR" sz="1400" dirty="0" smtClean="0">
                <a:solidFill>
                  <a:srgbClr val="00B050"/>
                </a:solidFill>
              </a:rPr>
              <a:t>ce qui le situe comme on le voit dans l’illustration très largement dans le vert. </a:t>
            </a:r>
            <a:br>
              <a:rPr lang="fr-FR" sz="1400" dirty="0" smtClean="0">
                <a:solidFill>
                  <a:srgbClr val="00B050"/>
                </a:solidFill>
              </a:rPr>
            </a:br>
            <a:endParaRPr lang="fr-FR" sz="1400" dirty="0" smtClean="0">
              <a:solidFill>
                <a:srgbClr val="00B050"/>
              </a:solidFill>
            </a:endParaRPr>
          </a:p>
          <a:p>
            <a:r>
              <a:rPr lang="fr-FR" sz="1400" dirty="0" smtClean="0"/>
              <a:t>Ce résultat, lorsqu’on le compare avec les autres enquêtes réalisées avec l’ISQVT ces dernières années, est l’un des meilleurs enregistrés pour la France et même au niveau international. </a:t>
            </a:r>
            <a:br>
              <a:rPr lang="fr-FR" sz="1400" dirty="0" smtClean="0"/>
            </a:br>
            <a:r>
              <a:rPr lang="en-US" sz="1400" dirty="0" smtClean="0"/>
              <a:t/>
            </a:r>
            <a:br>
              <a:rPr lang="en-US" sz="1400" dirty="0" smtClean="0"/>
            </a:br>
            <a:r>
              <a:rPr lang="fr-FR" sz="1400" dirty="0" smtClean="0"/>
              <a:t>Nous ne pouvons citer les entreprises concernées car une grande majorité ont réalisé ces travaux anonymement.</a:t>
            </a:r>
          </a:p>
          <a:p>
            <a:endParaRPr lang="fr-FR" dirty="0"/>
          </a:p>
        </p:txBody>
      </p:sp>
      <p:sp>
        <p:nvSpPr>
          <p:cNvPr id="4" name="Espace réservé du numéro de diapositive 3"/>
          <p:cNvSpPr>
            <a:spLocks noGrp="1"/>
          </p:cNvSpPr>
          <p:nvPr>
            <p:ph type="sldNum" sz="quarter" idx="10"/>
          </p:nvPr>
        </p:nvSpPr>
        <p:spPr/>
        <p:txBody>
          <a:bodyPr/>
          <a:lstStyle/>
          <a:p>
            <a:fld id="{9849310C-C349-42F6-977F-FBEE781E310E}" type="slidenum">
              <a:rPr lang="fr-FR" smtClean="0"/>
              <a:t>24</a:t>
            </a:fld>
            <a:endParaRPr lang="fr-FR" dirty="0"/>
          </a:p>
        </p:txBody>
      </p:sp>
    </p:spTree>
    <p:extLst>
      <p:ext uri="{BB962C8B-B14F-4D97-AF65-F5344CB8AC3E}">
        <p14:creationId xmlns:p14="http://schemas.microsoft.com/office/powerpoint/2010/main" val="189220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49310C-C349-42F6-977F-FBEE781E310E}" type="slidenum">
              <a:rPr lang="fr-FR" smtClean="0"/>
              <a:t>25</a:t>
            </a:fld>
            <a:endParaRPr lang="fr-FR"/>
          </a:p>
        </p:txBody>
      </p:sp>
    </p:spTree>
    <p:extLst>
      <p:ext uri="{BB962C8B-B14F-4D97-AF65-F5344CB8AC3E}">
        <p14:creationId xmlns:p14="http://schemas.microsoft.com/office/powerpoint/2010/main" val="81473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49310C-C349-42F6-977F-FBEE781E310E}" type="slidenum">
              <a:rPr lang="fr-FR" smtClean="0"/>
              <a:t>27</a:t>
            </a:fld>
            <a:endParaRPr lang="fr-FR"/>
          </a:p>
        </p:txBody>
      </p:sp>
    </p:spTree>
    <p:extLst>
      <p:ext uri="{BB962C8B-B14F-4D97-AF65-F5344CB8AC3E}">
        <p14:creationId xmlns:p14="http://schemas.microsoft.com/office/powerpoint/2010/main" val="324820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t>L’impression qui se dégage après analyse de ce positionnement est que les répondants reconnaissent évoluer </a:t>
            </a:r>
            <a:r>
              <a:rPr lang="fr-FR" sz="1400" b="1" dirty="0" smtClean="0"/>
              <a:t>dans un contexte professionnel favorable</a:t>
            </a:r>
            <a:r>
              <a:rPr lang="fr-FR" sz="1400" dirty="0" smtClean="0"/>
              <a:t>, tant sur le chantier EDF-Etincelle que pour ce qui concerne leurs conditions de travail dans leurs entreprises. </a:t>
            </a:r>
            <a:r>
              <a:rPr lang="fr-FR" sz="1400" i="1" dirty="0" smtClean="0"/>
              <a:t>Les limites apparaissent pour des variables qui sont moins maîtrisées et maîtrisables par leurs employeurs et d’une manière générale pour ce type d’activité économique et qui constituent l’essentiel des variables jaunes</a:t>
            </a:r>
          </a:p>
          <a:p>
            <a:endParaRPr lang="fr-FR" dirty="0"/>
          </a:p>
        </p:txBody>
      </p:sp>
      <p:sp>
        <p:nvSpPr>
          <p:cNvPr id="4" name="Espace réservé du numéro de diapositive 3"/>
          <p:cNvSpPr>
            <a:spLocks noGrp="1"/>
          </p:cNvSpPr>
          <p:nvPr>
            <p:ph type="sldNum" sz="quarter" idx="10"/>
          </p:nvPr>
        </p:nvSpPr>
        <p:spPr/>
        <p:txBody>
          <a:bodyPr/>
          <a:lstStyle/>
          <a:p>
            <a:fld id="{9849310C-C349-42F6-977F-FBEE781E310E}" type="slidenum">
              <a:rPr lang="fr-FR" smtClean="0"/>
              <a:t>28</a:t>
            </a:fld>
            <a:endParaRPr lang="fr-FR"/>
          </a:p>
        </p:txBody>
      </p:sp>
    </p:spTree>
    <p:extLst>
      <p:ext uri="{BB962C8B-B14F-4D97-AF65-F5344CB8AC3E}">
        <p14:creationId xmlns:p14="http://schemas.microsoft.com/office/powerpoint/2010/main" val="80811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849310C-C349-42F6-977F-FBEE781E310E}" type="slidenum">
              <a:rPr lang="fr-FR" smtClean="0"/>
              <a:t>29</a:t>
            </a:fld>
            <a:endParaRPr lang="fr-FR"/>
          </a:p>
        </p:txBody>
      </p:sp>
    </p:spTree>
    <p:extLst>
      <p:ext uri="{BB962C8B-B14F-4D97-AF65-F5344CB8AC3E}">
        <p14:creationId xmlns:p14="http://schemas.microsoft.com/office/powerpoint/2010/main" val="183913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264942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58936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0108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110196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2403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3467796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4221930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39069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151033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DA108E77-9C82-4679-9717-5947680E0F4E}"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34794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A108E77-9C82-4679-9717-5947680E0F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223582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A108E77-9C82-4679-9717-5947680E0F4E}"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35528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A108E77-9C82-4679-9717-5947680E0F4E}"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420435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08E77-9C82-4679-9717-5947680E0F4E}"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111421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A108E77-9C82-4679-9717-5947680E0F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262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DA108E77-9C82-4679-9717-5947680E0F4E}"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4805C7-8FFC-4AF5-8418-514649BACFBD}" type="slidenum">
              <a:rPr lang="en-US" smtClean="0"/>
              <a:t>‹N°›</a:t>
            </a:fld>
            <a:endParaRPr lang="en-US"/>
          </a:p>
        </p:txBody>
      </p:sp>
    </p:spTree>
    <p:extLst>
      <p:ext uri="{BB962C8B-B14F-4D97-AF65-F5344CB8AC3E}">
        <p14:creationId xmlns:p14="http://schemas.microsoft.com/office/powerpoint/2010/main" val="352585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108E77-9C82-4679-9717-5947680E0F4E}" type="datetimeFigureOut">
              <a:rPr lang="en-US" smtClean="0"/>
              <a:t>9/28/2018</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04805C7-8FFC-4AF5-8418-514649BACFBD}" type="slidenum">
              <a:rPr lang="en-US" smtClean="0"/>
              <a:t>‹N°›</a:t>
            </a:fld>
            <a:endParaRPr lang="en-US"/>
          </a:p>
        </p:txBody>
      </p:sp>
    </p:spTree>
    <p:extLst>
      <p:ext uri="{BB962C8B-B14F-4D97-AF65-F5344CB8AC3E}">
        <p14:creationId xmlns:p14="http://schemas.microsoft.com/office/powerpoint/2010/main" val="161210601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hyperlink" Target="https://www.google.fr/url?sa=i&amp;rct=j&amp;q=&amp;esrc=s&amp;source=images&amp;cd=&amp;cad=rja&amp;uact=8&amp;ved=2ahUKEwigxMTq3sndAhUQTBoKHUXKBZwQjRx6BAgBEAU&amp;url=https://www.cdiscount.com/le-sport/drapeau-suisse/f-121-auc3123456750354.html&amp;psig=AOvVaw0cCz_bv9W51zUBzlDKJWqP&amp;ust=1537538338001545" TargetMode="External"/><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www.google.fr/url?sa=t&amp;rct=j&amp;q=&amp;esrc=s&amp;source=web&amp;cd=1&amp;cad=rja&amp;uact=8&amp;ved=2ahUKEwi_57m81t3dAhUGyRoKHaUtAvAQFjAAegQIBRAB&amp;url=https://www.edias.fr/&amp;usg=AOvVaw0haT-L6ziBhy_jrNnMGTu0" TargetMode="External"/><Relationship Id="rId2"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hyperlink" Target="https://www.google.fr/url?sa=t&amp;rct=j&amp;q=&amp;esrc=s&amp;source=web&amp;cd=1&amp;cad=rja&amp;uact=8&amp;ved=2ahUKEwjYi6WF193dAhUNCRoKHQExC68QFjAAegQICRAB&amp;url=https://www.communaute-urbaine-dunkerque.fr/&amp;usg=AOvVaw0P8cear0Aene2ImtvCMn24" TargetMode="Externa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35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827584" y="2132857"/>
            <a:ext cx="7772400" cy="1296144"/>
          </a:xfrm>
        </p:spPr>
        <p:txBody>
          <a:bodyPr>
            <a:noAutofit/>
          </a:bodyPr>
          <a:lstStyle/>
          <a:p>
            <a:pPr algn="l"/>
            <a:r>
              <a:rPr lang="fr-FR" sz="4000" b="1" dirty="0" smtClean="0">
                <a:solidFill>
                  <a:srgbClr val="00B0F0"/>
                </a:solidFill>
              </a:rPr>
              <a:t>Conception d’un baromètre de la qualité de vie territoriale</a:t>
            </a:r>
            <a:endParaRPr lang="fr-FR" sz="4000" b="1" dirty="0">
              <a:solidFill>
                <a:srgbClr val="00B0F0"/>
              </a:solidFill>
            </a:endParaRPr>
          </a:p>
        </p:txBody>
      </p:sp>
      <p:sp>
        <p:nvSpPr>
          <p:cNvPr id="3" name="Sous-titre 2"/>
          <p:cNvSpPr>
            <a:spLocks noGrp="1"/>
          </p:cNvSpPr>
          <p:nvPr>
            <p:ph type="subTitle" idx="1"/>
          </p:nvPr>
        </p:nvSpPr>
        <p:spPr>
          <a:xfrm>
            <a:off x="539552" y="4221088"/>
            <a:ext cx="8374557" cy="1296144"/>
          </a:xfrm>
        </p:spPr>
        <p:txBody>
          <a:bodyPr>
            <a:noAutofit/>
          </a:bodyPr>
          <a:lstStyle/>
          <a:p>
            <a:pPr algn="l"/>
            <a:r>
              <a:rPr lang="fr-FR" dirty="0" smtClean="0">
                <a:solidFill>
                  <a:schemeClr val="tx1"/>
                </a:solidFill>
              </a:rPr>
              <a:t>Propositions présentées </a:t>
            </a:r>
            <a:r>
              <a:rPr lang="fr-FR" dirty="0">
                <a:solidFill>
                  <a:schemeClr val="tx1"/>
                </a:solidFill>
              </a:rPr>
              <a:t>dans le cadre du </a:t>
            </a:r>
            <a:r>
              <a:rPr lang="fr-FR" dirty="0" smtClean="0">
                <a:solidFill>
                  <a:schemeClr val="tx1"/>
                </a:solidFill>
              </a:rPr>
              <a:t>projet dans </a:t>
            </a:r>
            <a:r>
              <a:rPr lang="fr-FR" dirty="0">
                <a:solidFill>
                  <a:schemeClr val="tx1"/>
                </a:solidFill>
              </a:rPr>
              <a:t>le cadre de l’action Programme d’Investissement d’Avenir (PIA) « Territoires d’Innovation de grande ambition » lancé par le Secrétariat Général Pour l’Investissement (SGPI) en 2017</a:t>
            </a:r>
            <a:r>
              <a:rPr lang="fr-FR" dirty="0" smtClean="0">
                <a:solidFill>
                  <a:schemeClr val="tx1"/>
                </a:solidFill>
              </a:rPr>
              <a:t>.</a:t>
            </a:r>
            <a:br>
              <a:rPr lang="fr-FR" dirty="0" smtClean="0">
                <a:solidFill>
                  <a:schemeClr val="tx1"/>
                </a:solidFill>
              </a:rPr>
            </a:br>
            <a:endParaRPr lang="fr-FR" dirty="0">
              <a:solidFill>
                <a:schemeClr val="tx1"/>
              </a:solidFill>
            </a:endParaRPr>
          </a:p>
          <a:p>
            <a:pPr algn="l"/>
            <a:r>
              <a:rPr lang="fr-FR" sz="1600" dirty="0" smtClean="0">
                <a:solidFill>
                  <a:schemeClr val="tx1"/>
                </a:solidFill>
              </a:rPr>
              <a:t>Laurent Labrot EDIAS</a:t>
            </a:r>
            <a:endParaRPr lang="en-US" sz="1600" dirty="0">
              <a:solidFill>
                <a:schemeClr val="tx1"/>
              </a:solidFill>
            </a:endParaRPr>
          </a:p>
        </p:txBody>
      </p:sp>
      <p:pic>
        <p:nvPicPr>
          <p:cNvPr id="5" name="image2.png" descr="Résultat de recherche d'images pour &quot;logo communauté commune dunkerqu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89" y="228376"/>
            <a:ext cx="3137516" cy="1112392"/>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6.png" descr="Résultat de recherche d'images pour &quot;logo edias&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4306" y="170698"/>
            <a:ext cx="1181540" cy="1170069"/>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5.png" descr="Résultat de recherche d'images pour &quot;science po grenoble logo&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1298" y="332656"/>
            <a:ext cx="2927680" cy="8297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1115616" y="4278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3337468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6633784" cy="1320800"/>
          </a:xfrm>
        </p:spPr>
        <p:txBody>
          <a:bodyPr/>
          <a:lstStyle/>
          <a:p>
            <a:r>
              <a:rPr lang="fr-FR" dirty="0" smtClean="0">
                <a:solidFill>
                  <a:srgbClr val="00B0F0"/>
                </a:solidFill>
              </a:rPr>
              <a:t>Attentes des citoyens vis-à-vis de cet instrument</a:t>
            </a:r>
            <a:endParaRPr lang="fr-FR" dirty="0">
              <a:solidFill>
                <a:srgbClr val="00B0F0"/>
              </a:solidFill>
            </a:endParaRPr>
          </a:p>
        </p:txBody>
      </p:sp>
      <p:sp>
        <p:nvSpPr>
          <p:cNvPr id="3" name="Espace réservé du contenu 2"/>
          <p:cNvSpPr>
            <a:spLocks noGrp="1"/>
          </p:cNvSpPr>
          <p:nvPr>
            <p:ph idx="1"/>
          </p:nvPr>
        </p:nvSpPr>
        <p:spPr/>
        <p:txBody>
          <a:bodyPr>
            <a:normAutofit/>
          </a:bodyPr>
          <a:lstStyle/>
          <a:p>
            <a:r>
              <a:rPr lang="fr-FR" dirty="0" smtClean="0"/>
              <a:t>Participation </a:t>
            </a:r>
            <a:r>
              <a:rPr lang="fr-FR" dirty="0"/>
              <a:t>plus régulière à la vie politique de la communauté : </a:t>
            </a:r>
            <a:r>
              <a:rPr lang="fr-FR" dirty="0" smtClean="0"/>
              <a:t>Co-construire un </a:t>
            </a:r>
            <a:r>
              <a:rPr lang="fr-FR" dirty="0"/>
              <a:t>baromètre synonyme de confiance mais également de satisfaction des intérêts </a:t>
            </a:r>
            <a:r>
              <a:rPr lang="fr-FR" dirty="0" smtClean="0"/>
              <a:t>personnels de chaque citoyen</a:t>
            </a:r>
            <a:endParaRPr lang="fr-FR" dirty="0"/>
          </a:p>
          <a:p>
            <a:r>
              <a:rPr lang="fr-FR" dirty="0" smtClean="0"/>
              <a:t>Lutter </a:t>
            </a:r>
            <a:r>
              <a:rPr lang="fr-FR" dirty="0"/>
              <a:t>contre </a:t>
            </a:r>
            <a:r>
              <a:rPr lang="fr-FR" dirty="0" smtClean="0"/>
              <a:t>l’abstention électorale </a:t>
            </a:r>
          </a:p>
          <a:p>
            <a:r>
              <a:rPr lang="fr-FR" dirty="0" smtClean="0"/>
              <a:t>Ancrer </a:t>
            </a:r>
            <a:r>
              <a:rPr lang="fr-FR" dirty="0"/>
              <a:t>les décisions au plus près des problématiques locales</a:t>
            </a:r>
          </a:p>
          <a:p>
            <a:r>
              <a:rPr lang="fr-FR" dirty="0" smtClean="0"/>
              <a:t>Fédérer</a:t>
            </a:r>
            <a:r>
              <a:rPr lang="fr-FR" dirty="0"/>
              <a:t>, accroître le degré de confiance et d’intérêt accordé à la collectivité</a:t>
            </a:r>
          </a:p>
          <a:p>
            <a:r>
              <a:rPr lang="fr-FR" dirty="0" smtClean="0"/>
              <a:t>Synthétiser </a:t>
            </a:r>
            <a:r>
              <a:rPr lang="fr-FR" dirty="0"/>
              <a:t>le questionnement et le positionnement de la situation locale</a:t>
            </a:r>
          </a:p>
          <a:p>
            <a:endParaRPr lang="fr-FR"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5445224"/>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965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6347713" cy="1320800"/>
          </a:xfrm>
        </p:spPr>
        <p:txBody>
          <a:bodyPr>
            <a:noAutofit/>
          </a:bodyPr>
          <a:lstStyle/>
          <a:p>
            <a:r>
              <a:rPr lang="fr-FR" dirty="0" smtClean="0">
                <a:solidFill>
                  <a:srgbClr val="00B0F0"/>
                </a:solidFill>
              </a:rPr>
              <a:t>Un véritable instrument de démocratie participative locale</a:t>
            </a:r>
            <a:endParaRPr lang="fr-FR" dirty="0">
              <a:solidFill>
                <a:srgbClr val="00B0F0"/>
              </a:solidFill>
            </a:endParaRPr>
          </a:p>
        </p:txBody>
      </p:sp>
      <p:sp>
        <p:nvSpPr>
          <p:cNvPr id="3" name="Espace réservé du contenu 2"/>
          <p:cNvSpPr>
            <a:spLocks noGrp="1"/>
          </p:cNvSpPr>
          <p:nvPr>
            <p:ph idx="1"/>
          </p:nvPr>
        </p:nvSpPr>
        <p:spPr/>
        <p:txBody>
          <a:bodyPr>
            <a:normAutofit/>
          </a:bodyPr>
          <a:lstStyle/>
          <a:p>
            <a:r>
              <a:rPr lang="fr-FR" sz="2000" dirty="0" smtClean="0"/>
              <a:t>Réduire </a:t>
            </a:r>
            <a:r>
              <a:rPr lang="fr-FR" sz="2000" dirty="0"/>
              <a:t>la </a:t>
            </a:r>
            <a:r>
              <a:rPr lang="fr-FR" sz="2000" dirty="0" smtClean="0"/>
              <a:t>suspicion à l’encontre du </a:t>
            </a:r>
            <a:r>
              <a:rPr lang="fr-FR" sz="2000" dirty="0"/>
              <a:t>politique</a:t>
            </a:r>
          </a:p>
          <a:p>
            <a:r>
              <a:rPr lang="fr-FR" sz="2000" dirty="0"/>
              <a:t>S’exprimer anonymement en tant </a:t>
            </a:r>
            <a:r>
              <a:rPr lang="fr-FR" sz="2000" dirty="0" smtClean="0"/>
              <a:t>qu’ électeur</a:t>
            </a:r>
            <a:r>
              <a:rPr lang="fr-FR" sz="2000" dirty="0"/>
              <a:t>.</a:t>
            </a:r>
          </a:p>
          <a:p>
            <a:r>
              <a:rPr lang="fr-FR" sz="2000" dirty="0" smtClean="0"/>
              <a:t>Obtenir l’idée d‘un ressenti, d’une opinion et sortir du cadre distancié des chiffres</a:t>
            </a:r>
          </a:p>
          <a:p>
            <a:r>
              <a:rPr lang="fr-FR" sz="2000" dirty="0" smtClean="0"/>
              <a:t>Enrichir les coopérations </a:t>
            </a:r>
            <a:r>
              <a:rPr lang="fr-FR" sz="2000" dirty="0"/>
              <a:t>avec les acteurs institutionnels, associatifs et </a:t>
            </a:r>
            <a:r>
              <a:rPr lang="fr-FR" sz="2000" dirty="0" smtClean="0"/>
              <a:t>entrepreneuriaux.</a:t>
            </a:r>
            <a:endParaRPr lang="fr-FR" sz="2000" dirty="0"/>
          </a:p>
          <a:p>
            <a:r>
              <a:rPr lang="fr-FR" sz="2000" dirty="0" smtClean="0"/>
              <a:t>Partir </a:t>
            </a:r>
            <a:r>
              <a:rPr lang="fr-FR" sz="2000" dirty="0"/>
              <a:t>de la création d’un indicateur pour arriver à un affichage synthétique et concret des </a:t>
            </a:r>
            <a:r>
              <a:rPr lang="fr-FR" sz="2000" dirty="0" smtClean="0"/>
              <a:t>priorités des </a:t>
            </a:r>
            <a:r>
              <a:rPr lang="fr-FR" sz="2000" dirty="0"/>
              <a:t>habitants </a:t>
            </a:r>
            <a:r>
              <a:rPr lang="fr-FR" sz="2000" dirty="0" smtClean="0"/>
              <a:t>mobilisés</a:t>
            </a:r>
            <a:endParaRPr lang="fr-FR"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0022" y="5185294"/>
            <a:ext cx="1556074" cy="1556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717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Apports pour les décideurs locaux</a:t>
            </a:r>
            <a:endParaRPr lang="fr-FR" dirty="0">
              <a:solidFill>
                <a:srgbClr val="00B0F0"/>
              </a:solidFill>
            </a:endParaRPr>
          </a:p>
        </p:txBody>
      </p:sp>
      <p:sp>
        <p:nvSpPr>
          <p:cNvPr id="3" name="Espace réservé du contenu 2"/>
          <p:cNvSpPr>
            <a:spLocks noGrp="1"/>
          </p:cNvSpPr>
          <p:nvPr>
            <p:ph idx="1"/>
          </p:nvPr>
        </p:nvSpPr>
        <p:spPr>
          <a:xfrm>
            <a:off x="609599" y="2420888"/>
            <a:ext cx="6347714" cy="3880773"/>
          </a:xfrm>
        </p:spPr>
        <p:txBody>
          <a:bodyPr/>
          <a:lstStyle/>
          <a:p>
            <a:r>
              <a:rPr lang="fr-FR" sz="2400" dirty="0" smtClean="0"/>
              <a:t>Prioriser </a:t>
            </a:r>
            <a:r>
              <a:rPr lang="fr-FR" sz="2400" dirty="0"/>
              <a:t>les politiques de </a:t>
            </a:r>
            <a:r>
              <a:rPr lang="fr-FR" sz="2400" dirty="0" smtClean="0"/>
              <a:t>terrain, justifier </a:t>
            </a:r>
            <a:r>
              <a:rPr lang="fr-FR" sz="2400" dirty="0"/>
              <a:t>les choix opérés de manière claire et démocratique.</a:t>
            </a:r>
          </a:p>
          <a:p>
            <a:r>
              <a:rPr lang="fr-FR" sz="2400" dirty="0" smtClean="0"/>
              <a:t>Accroître </a:t>
            </a:r>
            <a:r>
              <a:rPr lang="fr-FR" sz="2400" dirty="0"/>
              <a:t>l’acceptation d’un projet, le renforcer et le publiciser</a:t>
            </a:r>
          </a:p>
          <a:p>
            <a:r>
              <a:rPr lang="fr-FR" sz="2400" dirty="0" smtClean="0"/>
              <a:t>Résoudre </a:t>
            </a:r>
            <a:r>
              <a:rPr lang="fr-FR" sz="2400" dirty="0"/>
              <a:t>une situation de crise</a:t>
            </a:r>
          </a:p>
          <a:p>
            <a:r>
              <a:rPr lang="fr-FR" sz="2400" dirty="0" smtClean="0"/>
              <a:t>Renforcer </a:t>
            </a:r>
            <a:r>
              <a:rPr lang="fr-FR" sz="2400" dirty="0"/>
              <a:t>la transparence des décisions et de l’action </a:t>
            </a:r>
            <a:r>
              <a:rPr lang="fr-FR" sz="2400" dirty="0" smtClean="0"/>
              <a:t>publique</a:t>
            </a:r>
          </a:p>
          <a:p>
            <a:pPr marL="0" indent="0">
              <a:buNone/>
            </a:pPr>
            <a:endParaRPr lang="fr-FR"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5602215"/>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850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Question des coûts</a:t>
            </a:r>
            <a:endParaRPr lang="fr-FR" dirty="0">
              <a:solidFill>
                <a:srgbClr val="00B0F0"/>
              </a:solidFill>
            </a:endParaRPr>
          </a:p>
        </p:txBody>
      </p:sp>
      <p:sp>
        <p:nvSpPr>
          <p:cNvPr id="3" name="Espace réservé du contenu 2"/>
          <p:cNvSpPr>
            <a:spLocks noGrp="1"/>
          </p:cNvSpPr>
          <p:nvPr>
            <p:ph idx="1"/>
          </p:nvPr>
        </p:nvSpPr>
        <p:spPr>
          <a:xfrm>
            <a:off x="755576" y="1628800"/>
            <a:ext cx="6347714" cy="4697410"/>
          </a:xfrm>
        </p:spPr>
        <p:txBody>
          <a:bodyPr>
            <a:noAutofit/>
          </a:bodyPr>
          <a:lstStyle/>
          <a:p>
            <a:pPr lvl="0"/>
            <a:r>
              <a:rPr lang="fr-FR" sz="2000" dirty="0" smtClean="0"/>
              <a:t>Situation générale:</a:t>
            </a:r>
            <a:endParaRPr lang="fr-FR" sz="2000" dirty="0"/>
          </a:p>
          <a:p>
            <a:pPr lvl="1"/>
            <a:r>
              <a:rPr lang="fr-FR" sz="2000" dirty="0"/>
              <a:t>Trois postes principaux </a:t>
            </a:r>
            <a:r>
              <a:rPr lang="fr-FR" sz="2000" dirty="0">
                <a:solidFill>
                  <a:srgbClr val="FF0000"/>
                </a:solidFill>
              </a:rPr>
              <a:t>: communication et diffusion de documentation</a:t>
            </a:r>
            <a:r>
              <a:rPr lang="fr-FR" sz="2000" dirty="0"/>
              <a:t>, </a:t>
            </a:r>
            <a:r>
              <a:rPr lang="fr-FR" sz="2000" dirty="0">
                <a:solidFill>
                  <a:srgbClr val="FF0000"/>
                </a:solidFill>
              </a:rPr>
              <a:t>les coûts horaires des personnels concernés</a:t>
            </a:r>
            <a:r>
              <a:rPr lang="fr-FR" sz="2000" dirty="0"/>
              <a:t>, et enfin </a:t>
            </a:r>
            <a:r>
              <a:rPr lang="fr-FR" sz="2000" dirty="0">
                <a:solidFill>
                  <a:srgbClr val="FF0000"/>
                </a:solidFill>
              </a:rPr>
              <a:t>l’interface web et sa maintenance.</a:t>
            </a:r>
          </a:p>
          <a:p>
            <a:pPr lvl="1"/>
            <a:r>
              <a:rPr lang="fr-FR" sz="2000" dirty="0"/>
              <a:t>Eviter le recours constant </a:t>
            </a:r>
            <a:r>
              <a:rPr lang="fr-FR" sz="2000" dirty="0" smtClean="0"/>
              <a:t>à des </a:t>
            </a:r>
            <a:r>
              <a:rPr lang="fr-FR" sz="2000" dirty="0"/>
              <a:t>cabinets </a:t>
            </a:r>
            <a:r>
              <a:rPr lang="fr-FR" sz="2000" dirty="0" smtClean="0"/>
              <a:t>d’étude en se reposant sur un </a:t>
            </a:r>
            <a:r>
              <a:rPr lang="fr-FR" sz="2000" dirty="0"/>
              <a:t>groupe d’expert local et quelques habitants </a:t>
            </a:r>
            <a:r>
              <a:rPr lang="fr-FR" sz="2000" dirty="0" smtClean="0"/>
              <a:t>représentatifs </a:t>
            </a:r>
            <a:endParaRPr lang="fr-FR" sz="2000" dirty="0"/>
          </a:p>
          <a:p>
            <a:pPr lvl="1"/>
            <a:r>
              <a:rPr lang="fr-FR" sz="2000" dirty="0"/>
              <a:t>Le plus onéreux </a:t>
            </a:r>
            <a:r>
              <a:rPr lang="fr-FR" sz="2000" dirty="0" smtClean="0"/>
              <a:t>: plateforme </a:t>
            </a:r>
            <a:r>
              <a:rPr lang="fr-FR" sz="2000" dirty="0"/>
              <a:t>de vote en ligne, autour de 40.000 à </a:t>
            </a:r>
            <a:r>
              <a:rPr lang="fr-FR" sz="2000" dirty="0" smtClean="0"/>
              <a:t>50.000 euros (</a:t>
            </a:r>
            <a:r>
              <a:rPr lang="fr-FR" sz="2000" dirty="0"/>
              <a:t>quelques milliers </a:t>
            </a:r>
            <a:r>
              <a:rPr lang="fr-FR" sz="2000" dirty="0" smtClean="0"/>
              <a:t>d’euros pour chaque nouveau vote).</a:t>
            </a:r>
          </a:p>
          <a:p>
            <a:pPr lvl="1"/>
            <a:r>
              <a:rPr lang="fr-FR" sz="2000" dirty="0" smtClean="0"/>
              <a:t>Possibilité de partenariat avec d’autres structures disposant de tels systèmes</a:t>
            </a:r>
            <a:endParaRPr lang="fr-F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0"/>
            <a:ext cx="1511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4" y="5911752"/>
            <a:ext cx="530895" cy="364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407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599" y="404664"/>
            <a:ext cx="6347713" cy="1525736"/>
          </a:xfrm>
        </p:spPr>
        <p:txBody>
          <a:bodyPr>
            <a:normAutofit fontScale="90000"/>
          </a:bodyPr>
          <a:lstStyle/>
          <a:p>
            <a:r>
              <a:rPr lang="fr-FR" dirty="0" smtClean="0">
                <a:solidFill>
                  <a:srgbClr val="0070C0"/>
                </a:solidFill>
              </a:rPr>
              <a:t>Mais ce type de construction, puis votation, cela a déjà été fait?</a:t>
            </a:r>
            <a:endParaRPr lang="en-US" dirty="0">
              <a:solidFill>
                <a:srgbClr val="0070C0"/>
              </a:solidFill>
            </a:endParaRPr>
          </a:p>
        </p:txBody>
      </p:sp>
      <p:sp>
        <p:nvSpPr>
          <p:cNvPr id="3" name="Espace réservé du contenu 2"/>
          <p:cNvSpPr>
            <a:spLocks noGrp="1"/>
          </p:cNvSpPr>
          <p:nvPr>
            <p:ph idx="1"/>
          </p:nvPr>
        </p:nvSpPr>
        <p:spPr>
          <a:xfrm>
            <a:off x="395535" y="2160590"/>
            <a:ext cx="7069647" cy="3880773"/>
          </a:xfrm>
        </p:spPr>
        <p:txBody>
          <a:bodyPr/>
          <a:lstStyle/>
          <a:p>
            <a:r>
              <a:rPr lang="fr-FR" dirty="0" smtClean="0"/>
              <a:t>Oui et </a:t>
            </a:r>
            <a:r>
              <a:rPr lang="fr-FR" dirty="0" smtClean="0"/>
              <a:t>Dunkerque peut rejoindre d’autres collectivités modèles</a:t>
            </a:r>
            <a:endParaRPr lang="en-US" dirty="0"/>
          </a:p>
        </p:txBody>
      </p:sp>
      <p:sp>
        <p:nvSpPr>
          <p:cNvPr id="4" name="AutoShape 2" descr="Résultat de recherche d'images pour &quot;suisse drapeau&quot;">
            <a:hlinkClick r:id="rId2"/>
          </p:cNvPr>
          <p:cNvSpPr>
            <a:spLocks noChangeAspect="1" noChangeArrowheads="1"/>
          </p:cNvSpPr>
          <p:nvPr/>
        </p:nvSpPr>
        <p:spPr bwMode="auto">
          <a:xfrm>
            <a:off x="58230" y="-1608138"/>
            <a:ext cx="336232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69" y="2712643"/>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9691" y="2603212"/>
            <a:ext cx="1290424" cy="129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0115" y="2458422"/>
            <a:ext cx="1580004" cy="1580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2874042"/>
            <a:ext cx="1152128" cy="73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6376" y="2874042"/>
            <a:ext cx="1098807" cy="73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969" y="3794110"/>
            <a:ext cx="1072021" cy="71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7569" y="3794110"/>
            <a:ext cx="1074668" cy="71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2"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56035" y="3815203"/>
            <a:ext cx="1143957" cy="715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3"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75585" y="3815203"/>
            <a:ext cx="1193030" cy="76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4" name="Picture 1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66377" y="3868623"/>
            <a:ext cx="1098806" cy="66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5" name="Picture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241" y="4792752"/>
            <a:ext cx="1072021"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6"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67651" y="4792752"/>
            <a:ext cx="1051711" cy="701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7" name="Picture 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55372" y="4834185"/>
            <a:ext cx="1144620" cy="68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8" name="Picture 2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875585" y="4773934"/>
            <a:ext cx="1136575" cy="757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9"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66376" y="4777053"/>
            <a:ext cx="1098807" cy="732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0"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7240" y="5746465"/>
            <a:ext cx="1092151" cy="72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1" name="Picture 2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57044" y="5733256"/>
            <a:ext cx="1046125" cy="69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9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1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19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332656"/>
            <a:ext cx="6347713" cy="1320800"/>
          </a:xfrm>
        </p:spPr>
        <p:txBody>
          <a:bodyPr>
            <a:noAutofit/>
          </a:bodyPr>
          <a:lstStyle/>
          <a:p>
            <a:r>
              <a:rPr lang="fr-FR" sz="2800" dirty="0" smtClean="0">
                <a:solidFill>
                  <a:srgbClr val="00B0F0"/>
                </a:solidFill>
              </a:rPr>
              <a:t>En France, on a l’exemple de Toulouse Métropole comme baromètre informatif issu du dialogue social territorial (pas de vote)</a:t>
            </a:r>
            <a:endParaRPr lang="fr-FR" sz="2800" dirty="0">
              <a:solidFill>
                <a:srgbClr val="00B0F0"/>
              </a:solidFill>
            </a:endParaRPr>
          </a:p>
        </p:txBody>
      </p:sp>
      <p:sp>
        <p:nvSpPr>
          <p:cNvPr id="3" name="Espace réservé du contenu 2"/>
          <p:cNvSpPr>
            <a:spLocks noGrp="1"/>
          </p:cNvSpPr>
          <p:nvPr>
            <p:ph idx="1"/>
          </p:nvPr>
        </p:nvSpPr>
        <p:spPr/>
        <p:txBody>
          <a:bodyPr>
            <a:normAutofit/>
          </a:bodyPr>
          <a:lstStyle/>
          <a:p>
            <a:r>
              <a:rPr lang="fr-FR" dirty="0" smtClean="0"/>
              <a:t>Consultations </a:t>
            </a:r>
            <a:r>
              <a:rPr lang="fr-FR" dirty="0"/>
              <a:t>de populations sélectionnées, questionnées collectivement.</a:t>
            </a:r>
          </a:p>
          <a:p>
            <a:r>
              <a:rPr lang="fr-FR" dirty="0" smtClean="0"/>
              <a:t>Ateliers </a:t>
            </a:r>
            <a:r>
              <a:rPr lang="fr-FR" dirty="0" err="1" smtClean="0"/>
              <a:t>lexicométriques</a:t>
            </a:r>
            <a:r>
              <a:rPr lang="fr-FR" dirty="0" smtClean="0"/>
              <a:t> </a:t>
            </a:r>
            <a:r>
              <a:rPr lang="fr-FR" dirty="0"/>
              <a:t>: </a:t>
            </a:r>
            <a:r>
              <a:rPr lang="fr-FR" dirty="0" smtClean="0"/>
              <a:t>création </a:t>
            </a:r>
            <a:r>
              <a:rPr lang="fr-FR" dirty="0"/>
              <a:t>de variables statistiques afin d’évaluer le bien/mal être à partir d’expérimentations (langage, expression) pour dégager des variables.</a:t>
            </a:r>
          </a:p>
          <a:p>
            <a:r>
              <a:rPr lang="fr-FR" dirty="0" smtClean="0"/>
              <a:t>« Observatoire </a:t>
            </a:r>
            <a:r>
              <a:rPr lang="fr-FR" dirty="0"/>
              <a:t>du bien-être » chargé d’étudier les variables et de produire un compte rendu</a:t>
            </a:r>
          </a:p>
          <a:p>
            <a:r>
              <a:rPr lang="fr-FR" dirty="0" smtClean="0"/>
              <a:t>Ecueils </a:t>
            </a:r>
            <a:r>
              <a:rPr lang="fr-FR" dirty="0"/>
              <a:t>à </a:t>
            </a:r>
            <a:r>
              <a:rPr lang="fr-FR" dirty="0" smtClean="0"/>
              <a:t>considérer </a:t>
            </a:r>
            <a:r>
              <a:rPr lang="fr-FR" dirty="0"/>
              <a:t>: changement de majorité politique, coût de l’ingénierie sollicitée, qualité de gouvernance des indicateurs.</a:t>
            </a:r>
          </a:p>
          <a:p>
            <a:endParaRPr lang="fr-FR"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5589240"/>
            <a:ext cx="2690267" cy="90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3691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476672"/>
            <a:ext cx="6347715" cy="1826581"/>
          </a:xfrm>
        </p:spPr>
        <p:txBody>
          <a:bodyPr>
            <a:normAutofit fontScale="90000"/>
          </a:bodyPr>
          <a:lstStyle/>
          <a:p>
            <a:r>
              <a:rPr lang="fr-FR" dirty="0">
                <a:solidFill>
                  <a:srgbClr val="00B0F0"/>
                </a:solidFill>
              </a:rPr>
              <a:t>Le baromètre : caractéristiques techniques et </a:t>
            </a:r>
            <a:r>
              <a:rPr lang="fr-FR" dirty="0" smtClean="0">
                <a:solidFill>
                  <a:srgbClr val="00B0F0"/>
                </a:solidFill>
              </a:rPr>
              <a:t>opérationnelles </a:t>
            </a:r>
            <a:endParaRPr lang="fr-FR" dirty="0">
              <a:solidFill>
                <a:srgbClr val="00B0F0"/>
              </a:solidFill>
            </a:endParaRPr>
          </a:p>
        </p:txBody>
      </p:sp>
      <p:sp>
        <p:nvSpPr>
          <p:cNvPr id="3" name="Espace réservé du texte 2"/>
          <p:cNvSpPr>
            <a:spLocks noGrp="1"/>
          </p:cNvSpPr>
          <p:nvPr>
            <p:ph type="body" idx="1"/>
          </p:nvPr>
        </p:nvSpPr>
        <p:spPr>
          <a:xfrm>
            <a:off x="539552" y="2636912"/>
            <a:ext cx="6347715" cy="860400"/>
          </a:xfrm>
        </p:spPr>
        <p:txBody>
          <a:bodyPr/>
          <a:lstStyle/>
          <a:p>
            <a:r>
              <a:rPr lang="fr-FR" dirty="0" smtClean="0"/>
              <a:t>Encore des questions à trancher pour la CUD</a:t>
            </a:r>
            <a:endParaRPr lang="fr-FR" dirty="0"/>
          </a:p>
          <a:p>
            <a:endParaRPr lang="fr-F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284984"/>
            <a:ext cx="4890120" cy="2934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353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Qui participe ? Qui vote ?</a:t>
            </a:r>
            <a:endParaRPr lang="fr-FR" dirty="0">
              <a:solidFill>
                <a:srgbClr val="00B0F0"/>
              </a:solidFill>
            </a:endParaRPr>
          </a:p>
        </p:txBody>
      </p:sp>
      <p:sp>
        <p:nvSpPr>
          <p:cNvPr id="3" name="Espace réservé du contenu 2"/>
          <p:cNvSpPr>
            <a:spLocks noGrp="1"/>
          </p:cNvSpPr>
          <p:nvPr>
            <p:ph idx="1"/>
          </p:nvPr>
        </p:nvSpPr>
        <p:spPr>
          <a:xfrm>
            <a:off x="611560" y="1628800"/>
            <a:ext cx="6347714" cy="3880773"/>
          </a:xfrm>
        </p:spPr>
        <p:txBody>
          <a:bodyPr>
            <a:normAutofit lnSpcReduction="10000"/>
          </a:bodyPr>
          <a:lstStyle/>
          <a:p>
            <a:r>
              <a:rPr lang="fr-FR" sz="2400" dirty="0" smtClean="0"/>
              <a:t>Les </a:t>
            </a:r>
            <a:r>
              <a:rPr lang="fr-FR" sz="2400" dirty="0"/>
              <a:t>ressortissants européens ? </a:t>
            </a:r>
            <a:endParaRPr lang="fr-FR" sz="2400" dirty="0" smtClean="0"/>
          </a:p>
          <a:p>
            <a:r>
              <a:rPr lang="fr-FR" sz="2400" dirty="0" smtClean="0"/>
              <a:t>Les </a:t>
            </a:r>
            <a:r>
              <a:rPr lang="fr-FR" sz="2400" dirty="0"/>
              <a:t>extra-européens résidents ? </a:t>
            </a:r>
            <a:endParaRPr lang="fr-FR" sz="2400" dirty="0" smtClean="0"/>
          </a:p>
          <a:p>
            <a:r>
              <a:rPr lang="fr-FR" sz="2400" dirty="0" smtClean="0"/>
              <a:t>Les </a:t>
            </a:r>
            <a:r>
              <a:rPr lang="fr-FR" sz="2400" dirty="0"/>
              <a:t>électeurs plus jeunes ? </a:t>
            </a:r>
          </a:p>
          <a:p>
            <a:r>
              <a:rPr lang="fr-FR" sz="2400" dirty="0" smtClean="0"/>
              <a:t>Les </a:t>
            </a:r>
            <a:r>
              <a:rPr lang="fr-FR" sz="2400" dirty="0"/>
              <a:t>salariés ou étudiants travaillant dans la zone géographique concernée mais résident hors de cette dernière ? </a:t>
            </a:r>
            <a:endParaRPr lang="fr-FR" sz="2400" dirty="0" smtClean="0"/>
          </a:p>
          <a:p>
            <a:r>
              <a:rPr lang="fr-FR" sz="2400" dirty="0" smtClean="0"/>
              <a:t>Les </a:t>
            </a:r>
            <a:r>
              <a:rPr lang="fr-FR" sz="2400" dirty="0"/>
              <a:t>entrepreneurs ayant toute ou partie de leurs activités dans la zone géographique mais n’y résidant pas ? </a:t>
            </a:r>
          </a:p>
          <a:p>
            <a:endParaRPr lang="fr-FR"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556792"/>
            <a:ext cx="971550" cy="1176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323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6347713" cy="1320800"/>
          </a:xfrm>
        </p:spPr>
        <p:txBody>
          <a:bodyPr>
            <a:normAutofit fontScale="90000"/>
          </a:bodyPr>
          <a:lstStyle/>
          <a:p>
            <a:r>
              <a:rPr lang="fr-FR" dirty="0" smtClean="0">
                <a:solidFill>
                  <a:srgbClr val="00B0F0"/>
                </a:solidFill>
              </a:rPr>
              <a:t>Fréquence </a:t>
            </a:r>
            <a:r>
              <a:rPr lang="fr-FR" dirty="0">
                <a:solidFill>
                  <a:srgbClr val="00B0F0"/>
                </a:solidFill>
              </a:rPr>
              <a:t>des travaux et des </a:t>
            </a:r>
            <a:r>
              <a:rPr lang="fr-FR" dirty="0" smtClean="0">
                <a:solidFill>
                  <a:srgbClr val="00B0F0"/>
                </a:solidFill>
              </a:rPr>
              <a:t>consultations dialogue social territorial </a:t>
            </a:r>
            <a:endParaRPr lang="fr-FR" dirty="0">
              <a:solidFill>
                <a:srgbClr val="00B0F0"/>
              </a:solidFill>
            </a:endParaRPr>
          </a:p>
        </p:txBody>
      </p:sp>
      <p:sp>
        <p:nvSpPr>
          <p:cNvPr id="3" name="Espace réservé du contenu 2"/>
          <p:cNvSpPr>
            <a:spLocks noGrp="1"/>
          </p:cNvSpPr>
          <p:nvPr>
            <p:ph idx="1"/>
          </p:nvPr>
        </p:nvSpPr>
        <p:spPr>
          <a:xfrm>
            <a:off x="611560" y="1988840"/>
            <a:ext cx="6347714" cy="3880773"/>
          </a:xfrm>
        </p:spPr>
        <p:txBody>
          <a:bodyPr>
            <a:normAutofit/>
          </a:bodyPr>
          <a:lstStyle/>
          <a:p>
            <a:r>
              <a:rPr lang="fr-FR" sz="2800" dirty="0" smtClean="0"/>
              <a:t>Réflexions </a:t>
            </a:r>
            <a:r>
              <a:rPr lang="fr-FR" sz="2800" dirty="0"/>
              <a:t>collectives soutenues jusqu’à l’élaboration d’un des </a:t>
            </a:r>
            <a:r>
              <a:rPr lang="fr-FR" sz="2800" dirty="0" smtClean="0"/>
              <a:t>indicateurs</a:t>
            </a:r>
          </a:p>
          <a:p>
            <a:pPr marL="0" indent="0">
              <a:buNone/>
            </a:pPr>
            <a:endParaRPr lang="fr-FR" sz="2800" dirty="0"/>
          </a:p>
          <a:p>
            <a:r>
              <a:rPr lang="fr-FR" sz="2800" dirty="0" smtClean="0"/>
              <a:t>Une </a:t>
            </a:r>
            <a:r>
              <a:rPr lang="fr-FR" sz="2800" dirty="0"/>
              <a:t>fois l’indicateur proposé, révisions généralement sur une base annuelle.</a:t>
            </a:r>
          </a:p>
          <a:p>
            <a:endParaRPr lang="fr-FR" sz="2800" dirty="0"/>
          </a:p>
          <a:p>
            <a:endParaRPr lang="fr-FR"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869160"/>
            <a:ext cx="2078335" cy="1772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741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8640"/>
            <a:ext cx="6347713" cy="1320800"/>
          </a:xfrm>
        </p:spPr>
        <p:txBody>
          <a:bodyPr/>
          <a:lstStyle/>
          <a:p>
            <a:r>
              <a:rPr lang="fr-FR" dirty="0" smtClean="0">
                <a:solidFill>
                  <a:srgbClr val="00B0F0"/>
                </a:solidFill>
              </a:rPr>
              <a:t>Consultation - vote</a:t>
            </a:r>
            <a:endParaRPr lang="fr-FR" dirty="0">
              <a:solidFill>
                <a:srgbClr val="00B0F0"/>
              </a:solidFill>
            </a:endParaRPr>
          </a:p>
        </p:txBody>
      </p:sp>
      <p:sp>
        <p:nvSpPr>
          <p:cNvPr id="3" name="Espace réservé du contenu 2"/>
          <p:cNvSpPr>
            <a:spLocks noGrp="1"/>
          </p:cNvSpPr>
          <p:nvPr>
            <p:ph idx="1"/>
          </p:nvPr>
        </p:nvSpPr>
        <p:spPr>
          <a:xfrm>
            <a:off x="683568" y="980728"/>
            <a:ext cx="6347714" cy="4556579"/>
          </a:xfrm>
        </p:spPr>
        <p:txBody>
          <a:bodyPr>
            <a:noAutofit/>
          </a:bodyPr>
          <a:lstStyle/>
          <a:p>
            <a:pPr lvl="0"/>
            <a:r>
              <a:rPr lang="fr-FR" sz="2000" dirty="0" smtClean="0"/>
              <a:t>Fréquence annuelle </a:t>
            </a:r>
            <a:r>
              <a:rPr lang="fr-FR" sz="2000" dirty="0"/>
              <a:t>ou tous les deux ans.</a:t>
            </a:r>
          </a:p>
          <a:p>
            <a:pPr lvl="1"/>
            <a:r>
              <a:rPr lang="fr-FR" sz="2000" dirty="0"/>
              <a:t>Vote présentiel parfois défini comme physique (bulletin, urne, isoloir)</a:t>
            </a:r>
          </a:p>
          <a:p>
            <a:pPr lvl="1"/>
            <a:r>
              <a:rPr lang="fr-FR" sz="2000" dirty="0"/>
              <a:t>Vote par correspondance (envoyer son bulletin par la poste ou le déposer directement en un lieu précis</a:t>
            </a:r>
            <a:r>
              <a:rPr lang="fr-FR" sz="2000" dirty="0" smtClean="0"/>
              <a:t>) </a:t>
            </a:r>
            <a:r>
              <a:rPr lang="fr-FR" sz="2000" dirty="0" smtClean="0">
                <a:solidFill>
                  <a:srgbClr val="FF0000"/>
                </a:solidFill>
              </a:rPr>
              <a:t>solution difficile</a:t>
            </a:r>
            <a:r>
              <a:rPr lang="fr-FR" sz="2000" dirty="0" smtClean="0"/>
              <a:t>…</a:t>
            </a:r>
            <a:br>
              <a:rPr lang="fr-FR" sz="2000" dirty="0" smtClean="0"/>
            </a:br>
            <a:endParaRPr lang="fr-FR" sz="2000" dirty="0"/>
          </a:p>
          <a:p>
            <a:r>
              <a:rPr lang="fr-FR" sz="2000" dirty="0" smtClean="0"/>
              <a:t>Vote électronique : l’électeur s’exprime en passant par un site internet (plateforme sécurisée)</a:t>
            </a:r>
            <a:br>
              <a:rPr lang="fr-FR" sz="2000" dirty="0" smtClean="0"/>
            </a:br>
            <a:r>
              <a:rPr lang="fr-FR" sz="2000" dirty="0" smtClean="0"/>
              <a:t/>
            </a:r>
            <a:br>
              <a:rPr lang="fr-FR" sz="2000" dirty="0" smtClean="0"/>
            </a:br>
            <a:r>
              <a:rPr lang="fr-FR" sz="2000" dirty="0" smtClean="0">
                <a:solidFill>
                  <a:srgbClr val="FF0000"/>
                </a:solidFill>
              </a:rPr>
              <a:t>Le bulletin de vote traditionnel est insuffisant</a:t>
            </a:r>
            <a:r>
              <a:rPr lang="fr-FR" sz="2000" dirty="0" smtClean="0"/>
              <a:t> : </a:t>
            </a:r>
          </a:p>
          <a:p>
            <a:pPr marL="712788" lvl="2"/>
            <a:r>
              <a:rPr lang="fr-FR" sz="2000" dirty="0" smtClean="0">
                <a:solidFill>
                  <a:srgbClr val="FF0000"/>
                </a:solidFill>
              </a:rPr>
              <a:t>Questionnaire entier au format papier de moins en moins adapté à tous publics, </a:t>
            </a:r>
          </a:p>
          <a:p>
            <a:pPr marL="712788" lvl="2"/>
            <a:r>
              <a:rPr lang="fr-FR" sz="2000" dirty="0" smtClean="0">
                <a:solidFill>
                  <a:srgbClr val="FF0000"/>
                </a:solidFill>
              </a:rPr>
              <a:t>Dépouillement de plusieurs milliers de votes exige des moyens humains très importants et une très longue durée.</a:t>
            </a:r>
          </a:p>
          <a:p>
            <a:endParaRPr lang="fr-FR" sz="20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820789"/>
            <a:ext cx="108012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20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Parties prenantes</a:t>
            </a:r>
            <a:endParaRPr lang="fr-FR" dirty="0">
              <a:solidFill>
                <a:srgbClr val="00B0F0"/>
              </a:solidFill>
            </a:endParaRPr>
          </a:p>
        </p:txBody>
      </p:sp>
      <p:sp>
        <p:nvSpPr>
          <p:cNvPr id="3" name="Espace réservé du contenu 2"/>
          <p:cNvSpPr>
            <a:spLocks noGrp="1"/>
          </p:cNvSpPr>
          <p:nvPr>
            <p:ph idx="1"/>
          </p:nvPr>
        </p:nvSpPr>
        <p:spPr/>
        <p:txBody>
          <a:bodyPr/>
          <a:lstStyle/>
          <a:p>
            <a:endParaRPr lang="fr-FR" dirty="0" smtClean="0"/>
          </a:p>
          <a:p>
            <a:r>
              <a:rPr lang="fr-FR" dirty="0" smtClean="0"/>
              <a:t>Principaux </a:t>
            </a:r>
            <a:r>
              <a:rPr lang="fr-FR" dirty="0"/>
              <a:t>partenaires: </a:t>
            </a:r>
            <a:r>
              <a:rPr lang="fr-FR" dirty="0" smtClean="0"/>
              <a:t>Communauté Urbaine de Dunkerque, le </a:t>
            </a:r>
            <a:r>
              <a:rPr lang="fr-FR" dirty="0"/>
              <a:t>Grand Port Maritime de Dunkerque, SUEZ, ENGIE et le pôle Energie 2020.</a:t>
            </a:r>
          </a:p>
          <a:p>
            <a:endParaRPr lang="fr-FR" sz="2400" dirty="0"/>
          </a:p>
          <a:p>
            <a:r>
              <a:rPr lang="fr-FR" dirty="0"/>
              <a:t>Phase d’ingénierie : 20 études sollicitant de financements PIA, 15 études publiques et 5 études sous maîtrise d’ouvrage privée ; réparties dans 14 groupes de travail</a:t>
            </a:r>
            <a:r>
              <a:rPr lang="fr-FR" dirty="0" smtClean="0"/>
              <a:t>.</a:t>
            </a:r>
            <a:endParaRPr lang="fr-FR"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1637"/>
            <a:ext cx="2017713"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156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marL="457200" indent="-457200">
              <a:buFont typeface="Wingdings" panose="05000000000000000000" pitchFamily="2" charset="2"/>
              <a:buChar char="Ø"/>
            </a:pPr>
            <a:r>
              <a:rPr lang="fr-FR" sz="3200" b="1" dirty="0" smtClean="0">
                <a:solidFill>
                  <a:srgbClr val="FFC000"/>
                </a:solidFill>
              </a:rPr>
              <a:t>Ne </a:t>
            </a:r>
            <a:r>
              <a:rPr lang="fr-FR" sz="3200" b="1" dirty="0">
                <a:solidFill>
                  <a:srgbClr val="FFC000"/>
                </a:solidFill>
              </a:rPr>
              <a:t>s’agissant ni d’une élection, ni d’un référendum sur un sujet critique, le risque de fraude peut être vu comme moins </a:t>
            </a:r>
            <a:r>
              <a:rPr lang="fr-FR" sz="3200" b="1" dirty="0" smtClean="0">
                <a:solidFill>
                  <a:srgbClr val="FFC000"/>
                </a:solidFill>
              </a:rPr>
              <a:t>important</a:t>
            </a:r>
            <a:endParaRPr lang="fr-FR" sz="3200" b="1" dirty="0">
              <a:solidFill>
                <a:srgbClr val="FFC000"/>
              </a:solidFill>
            </a:endParaRPr>
          </a:p>
        </p:txBody>
      </p:sp>
      <p:sp>
        <p:nvSpPr>
          <p:cNvPr id="3" name="Espace réservé du texte 2"/>
          <p:cNvSpPr>
            <a:spLocks noGrp="1"/>
          </p:cNvSpPr>
          <p:nvPr>
            <p:ph type="body" idx="1"/>
          </p:nvPr>
        </p:nvSpPr>
        <p:spPr>
          <a:xfrm>
            <a:off x="323528" y="3574790"/>
            <a:ext cx="6347714" cy="1006338"/>
          </a:xfrm>
        </p:spPr>
        <p:txBody>
          <a:bodyPr/>
          <a:lstStyle/>
          <a:p>
            <a:pPr algn="r"/>
            <a:r>
              <a:rPr lang="fr-FR" dirty="0" smtClean="0"/>
              <a:t>Même </a:t>
            </a:r>
            <a:r>
              <a:rPr lang="fr-FR" dirty="0"/>
              <a:t>si on restera vigilant pour la sécurisation électronique particulièrement.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360540"/>
            <a:ext cx="2497460" cy="249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002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B0F0"/>
                </a:solidFill>
              </a:rPr>
              <a:t>Le vote électronique : comment ?</a:t>
            </a:r>
            <a:endParaRPr lang="fr-FR" dirty="0">
              <a:solidFill>
                <a:srgbClr val="00B0F0"/>
              </a:solidFill>
            </a:endParaRPr>
          </a:p>
        </p:txBody>
      </p:sp>
      <p:sp>
        <p:nvSpPr>
          <p:cNvPr id="3" name="Espace réservé du contenu 2"/>
          <p:cNvSpPr>
            <a:spLocks noGrp="1"/>
          </p:cNvSpPr>
          <p:nvPr>
            <p:ph idx="1"/>
          </p:nvPr>
        </p:nvSpPr>
        <p:spPr/>
        <p:txBody>
          <a:bodyPr/>
          <a:lstStyle/>
          <a:p>
            <a:endParaRPr lang="fr-FR" dirty="0" smtClean="0"/>
          </a:p>
          <a:p>
            <a:r>
              <a:rPr lang="fr-FR" dirty="0" smtClean="0"/>
              <a:t>Aide </a:t>
            </a:r>
            <a:r>
              <a:rPr lang="fr-FR" dirty="0"/>
              <a:t>de n’importe quel ordinateur et téléphone </a:t>
            </a:r>
            <a:r>
              <a:rPr lang="fr-FR" dirty="0" smtClean="0"/>
              <a:t>portable</a:t>
            </a:r>
            <a:br>
              <a:rPr lang="fr-FR" dirty="0" smtClean="0"/>
            </a:br>
            <a:endParaRPr lang="fr-FR" dirty="0"/>
          </a:p>
          <a:p>
            <a:r>
              <a:rPr lang="fr-FR" dirty="0" smtClean="0"/>
              <a:t>Mise </a:t>
            </a:r>
            <a:r>
              <a:rPr lang="fr-FR" dirty="0"/>
              <a:t>à disposition de lieux dédiés avec quelques ordinateurs portables, bornes ; soutien quelques encadrants pour faciliter l’expression et encourager tout le monde à participer</a:t>
            </a:r>
            <a:r>
              <a:rPr lang="fr-FR" dirty="0" smtClean="0"/>
              <a:t>.</a:t>
            </a:r>
            <a:br>
              <a:rPr lang="fr-FR" dirty="0" smtClean="0"/>
            </a:br>
            <a:endParaRPr lang="fr-FR" dirty="0"/>
          </a:p>
          <a:p>
            <a:r>
              <a:rPr lang="fr-FR" dirty="0" smtClean="0"/>
              <a:t>Adaptation </a:t>
            </a:r>
            <a:r>
              <a:rPr lang="fr-FR" dirty="0"/>
              <a:t>de systèmes déjà existants : soutien de développeurs, cahier des charges le plus clair possible, s’inspirer d’interfaces sécurisées (logiciels en Suisse)</a:t>
            </a:r>
          </a:p>
          <a:p>
            <a:endParaRPr lang="fr-FR"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764704"/>
            <a:ext cx="1733178" cy="1649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829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rPr>
              <a:t>Cependant le problème lorsque l’on a un véritable questionnaire à remplir en ligne est bien l’interface!</a:t>
            </a:r>
            <a:endParaRPr lang="en-US" dirty="0">
              <a:solidFill>
                <a:srgbClr val="0070C0"/>
              </a:solidFill>
            </a:endParaRPr>
          </a:p>
        </p:txBody>
      </p:sp>
      <p:sp>
        <p:nvSpPr>
          <p:cNvPr id="3" name="Espace réservé du contenu 2"/>
          <p:cNvSpPr>
            <a:spLocks noGrp="1"/>
          </p:cNvSpPr>
          <p:nvPr>
            <p:ph idx="1"/>
          </p:nvPr>
        </p:nvSpPr>
        <p:spPr>
          <a:xfrm>
            <a:off x="609599" y="2852936"/>
            <a:ext cx="6347714" cy="3600400"/>
          </a:xfrm>
        </p:spPr>
        <p:txBody>
          <a:bodyPr>
            <a:noAutofit/>
          </a:bodyPr>
          <a:lstStyle/>
          <a:p>
            <a:r>
              <a:rPr lang="fr-FR" sz="2000" dirty="0" smtClean="0"/>
              <a:t>Comment permettre à toute la population de disposer d’une interface en ligne qui soit simple, accessible, facile à utiliser?</a:t>
            </a:r>
          </a:p>
          <a:p>
            <a:pPr marL="0" indent="0">
              <a:buNone/>
            </a:pPr>
            <a:endParaRPr lang="fr-FR" sz="2000" dirty="0"/>
          </a:p>
          <a:p>
            <a:r>
              <a:rPr lang="fr-FR" sz="2000" dirty="0" smtClean="0"/>
              <a:t>Pour cela, on peut se tourner vers ce qui a déjà été fait pour consulter les gens en matière de qualité de vie au travail</a:t>
            </a:r>
          </a:p>
          <a:p>
            <a:endParaRPr lang="fr-FR" sz="2000" dirty="0"/>
          </a:p>
          <a:p>
            <a:r>
              <a:rPr lang="fr-FR" sz="2000" dirty="0" smtClean="0"/>
              <a:t>Il existe pour cela une méthode canadienne que nous utilisons en France, l’Indice Systémique de qualité de vie au travail (ISQVT)</a:t>
            </a:r>
            <a:endParaRPr lang="en-US" sz="20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844824"/>
            <a:ext cx="957263"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808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dirty="0" smtClean="0">
                <a:solidFill>
                  <a:srgbClr val="00B0F0"/>
                </a:solidFill>
              </a:rPr>
              <a:t>L’Indice </a:t>
            </a:r>
            <a:r>
              <a:rPr lang="fr-FR" sz="2800" dirty="0">
                <a:solidFill>
                  <a:srgbClr val="00B0F0"/>
                </a:solidFill>
              </a:rPr>
              <a:t>Systémique de Qualité de Vie au Travail (ISQVT) </a:t>
            </a:r>
            <a:r>
              <a:rPr lang="fr-FR" sz="2800" dirty="0" smtClean="0">
                <a:solidFill>
                  <a:srgbClr val="00B0F0"/>
                </a:solidFill>
              </a:rPr>
              <a:t>: une interface </a:t>
            </a:r>
            <a:r>
              <a:rPr lang="fr-FR" sz="2800" dirty="0">
                <a:solidFill>
                  <a:srgbClr val="00B0F0"/>
                </a:solidFill>
              </a:rPr>
              <a:t>de </a:t>
            </a:r>
            <a:r>
              <a:rPr lang="fr-FR" sz="2800" dirty="0" smtClean="0">
                <a:solidFill>
                  <a:srgbClr val="00B0F0"/>
                </a:solidFill>
              </a:rPr>
              <a:t>consultation</a:t>
            </a:r>
            <a:endParaRPr lang="fr-FR" sz="2800" dirty="0">
              <a:solidFill>
                <a:srgbClr val="00B0F0"/>
              </a:solidFill>
            </a:endParaRPr>
          </a:p>
        </p:txBody>
      </p:sp>
      <p:sp>
        <p:nvSpPr>
          <p:cNvPr id="3" name="Espace réservé du contenu 2"/>
          <p:cNvSpPr>
            <a:spLocks noGrp="1"/>
          </p:cNvSpPr>
          <p:nvPr>
            <p:ph idx="1"/>
          </p:nvPr>
        </p:nvSpPr>
        <p:spPr/>
        <p:txBody>
          <a:bodyPr/>
          <a:lstStyle/>
          <a:p>
            <a:endParaRPr lang="fr-FR" dirty="0" smtClean="0"/>
          </a:p>
          <a:p>
            <a:r>
              <a:rPr lang="fr-FR" dirty="0" smtClean="0"/>
              <a:t>Interface </a:t>
            </a:r>
            <a:r>
              <a:rPr lang="fr-FR" dirty="0"/>
              <a:t>et </a:t>
            </a:r>
            <a:r>
              <a:rPr lang="fr-FR" dirty="0" smtClean="0"/>
              <a:t>méthodologie simple </a:t>
            </a:r>
            <a:r>
              <a:rPr lang="fr-FR" dirty="0"/>
              <a:t>et </a:t>
            </a:r>
            <a:r>
              <a:rPr lang="fr-FR" dirty="0" smtClean="0"/>
              <a:t>complète </a:t>
            </a:r>
            <a:r>
              <a:rPr lang="fr-FR" dirty="0"/>
              <a:t>en terme de clarté et de recueil de l’expression de </a:t>
            </a:r>
            <a:r>
              <a:rPr lang="fr-FR" dirty="0" smtClean="0"/>
              <a:t>l’utilisateur</a:t>
            </a:r>
            <a:br>
              <a:rPr lang="fr-FR" dirty="0" smtClean="0"/>
            </a:br>
            <a:endParaRPr lang="fr-FR" dirty="0"/>
          </a:p>
          <a:p>
            <a:r>
              <a:rPr lang="fr-FR" dirty="0" smtClean="0"/>
              <a:t>Expérience </a:t>
            </a:r>
            <a:r>
              <a:rPr lang="fr-FR" dirty="0"/>
              <a:t>de transposition du système ISQVT qui </a:t>
            </a:r>
            <a:r>
              <a:rPr lang="fr-FR" dirty="0" smtClean="0"/>
              <a:t>évaluerait à </a:t>
            </a:r>
            <a:r>
              <a:rPr lang="fr-FR" dirty="0"/>
              <a:t>la qualité de vie </a:t>
            </a:r>
            <a:r>
              <a:rPr lang="fr-FR" dirty="0" smtClean="0"/>
              <a:t>territoriale</a:t>
            </a:r>
            <a:br>
              <a:rPr lang="fr-FR" dirty="0" smtClean="0"/>
            </a:br>
            <a:endParaRPr lang="fr-FR" dirty="0"/>
          </a:p>
          <a:p>
            <a:r>
              <a:rPr lang="fr-FR" dirty="0" smtClean="0"/>
              <a:t>Consultation </a:t>
            </a:r>
            <a:r>
              <a:rPr lang="fr-FR" dirty="0"/>
              <a:t>dépourvue de chiffrage : évoquer une situation, les objectifs à atteindre pour chaque domaine ainsi que son évolution (amélioration, immobilité, dégradation).</a:t>
            </a:r>
          </a:p>
          <a:p>
            <a:endParaRPr lang="fr-FR" dirty="0"/>
          </a:p>
        </p:txBody>
      </p:sp>
      <p:pic>
        <p:nvPicPr>
          <p:cNvPr id="18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429000"/>
            <a:ext cx="1114623" cy="662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8869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0453"/>
            <a:ext cx="5904656" cy="6696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6444208" y="2564904"/>
            <a:ext cx="648072" cy="523220"/>
          </a:xfrm>
          <a:prstGeom prst="rect">
            <a:avLst/>
          </a:prstGeom>
          <a:solidFill>
            <a:srgbClr val="92D050"/>
          </a:solidFill>
        </p:spPr>
        <p:txBody>
          <a:bodyPr wrap="square" rtlCol="0">
            <a:spAutoFit/>
          </a:bodyPr>
          <a:lstStyle/>
          <a:p>
            <a:r>
              <a:rPr lang="fr-FR" sz="2800" dirty="0" smtClean="0"/>
              <a:t>73</a:t>
            </a:r>
            <a:endParaRPr lang="fr-FR" sz="2800" dirty="0"/>
          </a:p>
        </p:txBody>
      </p:sp>
    </p:spTree>
    <p:extLst>
      <p:ext uri="{BB962C8B-B14F-4D97-AF65-F5344CB8AC3E}">
        <p14:creationId xmlns:p14="http://schemas.microsoft.com/office/powerpoint/2010/main" val="1822934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610283" y="5685866"/>
            <a:ext cx="4104456" cy="1569660"/>
          </a:xfrm>
          <a:prstGeom prst="rect">
            <a:avLst/>
          </a:prstGeom>
          <a:noFill/>
        </p:spPr>
        <p:txBody>
          <a:bodyPr wrap="square" rtlCol="0">
            <a:spAutoFit/>
          </a:bodyPr>
          <a:lstStyle/>
          <a:p>
            <a:pPr algn="r"/>
            <a:r>
              <a:rPr lang="fr-FR" sz="2800" dirty="0">
                <a:solidFill>
                  <a:srgbClr val="FF0000"/>
                </a:solidFill>
              </a:rPr>
              <a:t> </a:t>
            </a:r>
            <a:r>
              <a:rPr lang="fr-FR" sz="2400" b="1" dirty="0" smtClean="0">
                <a:solidFill>
                  <a:srgbClr val="0070C0"/>
                </a:solidFill>
              </a:rPr>
              <a:t>Appréciation de l’importance </a:t>
            </a:r>
          </a:p>
          <a:p>
            <a:pPr algn="r"/>
            <a:r>
              <a:rPr lang="fr-FR" sz="2400" b="1" dirty="0" smtClean="0">
                <a:solidFill>
                  <a:srgbClr val="0070C0"/>
                </a:solidFill>
              </a:rPr>
              <a:t>de chaque domaine</a:t>
            </a:r>
            <a:endParaRPr lang="en-US" sz="2400" b="1" dirty="0">
              <a:solidFill>
                <a:srgbClr val="0070C0"/>
              </a:solidFill>
            </a:endParaRPr>
          </a:p>
          <a:p>
            <a:r>
              <a:rPr lang="fr-FR" sz="2000" dirty="0">
                <a:solidFill>
                  <a:srgbClr val="0070C0"/>
                </a:solidFill>
              </a:rPr>
              <a:t> </a:t>
            </a:r>
            <a:endParaRPr lang="en-US" sz="2000" dirty="0">
              <a:solidFill>
                <a:srgbClr val="0070C0"/>
              </a:solidFill>
            </a:endParaRPr>
          </a:p>
        </p:txBody>
      </p:sp>
      <p:sp>
        <p:nvSpPr>
          <p:cNvPr id="6" name="Titre 1"/>
          <p:cNvSpPr>
            <a:spLocks noGrp="1"/>
          </p:cNvSpPr>
          <p:nvPr>
            <p:ph type="title"/>
          </p:nvPr>
        </p:nvSpPr>
        <p:spPr>
          <a:xfrm>
            <a:off x="282012" y="2729549"/>
            <a:ext cx="8229600" cy="1143000"/>
          </a:xfrm>
        </p:spPr>
        <p:txBody>
          <a:bodyPr>
            <a:normAutofit/>
          </a:bodyPr>
          <a:lstStyle/>
          <a:p>
            <a:r>
              <a:rPr lang="fr-FR" dirty="0" smtClean="0"/>
              <a:t>Résultats </a:t>
            </a:r>
            <a:r>
              <a:rPr lang="fr-FR" dirty="0"/>
              <a:t/>
            </a:r>
            <a:br>
              <a:rPr lang="fr-FR" dirty="0"/>
            </a:br>
            <a:r>
              <a:rPr lang="fr-FR" sz="2700" dirty="0" smtClean="0"/>
              <a:t>4 dimensions principales</a:t>
            </a:r>
            <a:endParaRPr lang="en-US" sz="2700" dirty="0"/>
          </a:p>
        </p:txBody>
      </p:sp>
      <p:sp>
        <p:nvSpPr>
          <p:cNvPr id="27" name="Rectangle 26"/>
          <p:cNvSpPr/>
          <p:nvPr/>
        </p:nvSpPr>
        <p:spPr>
          <a:xfrm>
            <a:off x="282011" y="276590"/>
            <a:ext cx="4967809" cy="830997"/>
          </a:xfrm>
          <a:prstGeom prst="rect">
            <a:avLst/>
          </a:prstGeom>
        </p:spPr>
        <p:txBody>
          <a:bodyPr wrap="square">
            <a:spAutoFit/>
          </a:bodyPr>
          <a:lstStyle/>
          <a:p>
            <a:pPr lvl="0"/>
            <a:r>
              <a:rPr lang="fr-FR" sz="2400" b="1" dirty="0">
                <a:solidFill>
                  <a:srgbClr val="0070C0"/>
                </a:solidFill>
              </a:rPr>
              <a:t>Appréciation </a:t>
            </a:r>
            <a:endParaRPr lang="fr-FR" sz="2400" b="1" dirty="0" smtClean="0">
              <a:solidFill>
                <a:srgbClr val="0070C0"/>
              </a:solidFill>
            </a:endParaRPr>
          </a:p>
          <a:p>
            <a:pPr lvl="0"/>
            <a:r>
              <a:rPr lang="fr-FR" sz="2400" b="1" dirty="0" smtClean="0">
                <a:solidFill>
                  <a:srgbClr val="0070C0"/>
                </a:solidFill>
              </a:rPr>
              <a:t>Avec un vrai baromètre au final</a:t>
            </a:r>
            <a:endParaRPr lang="en-US" sz="2400" b="1" dirty="0">
              <a:solidFill>
                <a:srgbClr val="0070C0"/>
              </a:solidFill>
            </a:endParaRPr>
          </a:p>
        </p:txBody>
      </p:sp>
      <p:sp>
        <p:nvSpPr>
          <p:cNvPr id="28" name="Rectangle 27"/>
          <p:cNvSpPr/>
          <p:nvPr/>
        </p:nvSpPr>
        <p:spPr>
          <a:xfrm>
            <a:off x="4771896" y="183939"/>
            <a:ext cx="4192592" cy="1569660"/>
          </a:xfrm>
          <a:prstGeom prst="rect">
            <a:avLst/>
          </a:prstGeom>
        </p:spPr>
        <p:txBody>
          <a:bodyPr wrap="square">
            <a:spAutoFit/>
          </a:bodyPr>
          <a:lstStyle/>
          <a:p>
            <a:pPr algn="r"/>
            <a:r>
              <a:rPr lang="fr-FR" sz="2400" b="1" dirty="0">
                <a:solidFill>
                  <a:srgbClr val="0070C0"/>
                </a:solidFill>
              </a:rPr>
              <a:t>Appréciation </a:t>
            </a:r>
            <a:endParaRPr lang="fr-FR" sz="2400" b="1" dirty="0" smtClean="0">
              <a:solidFill>
                <a:srgbClr val="0070C0"/>
              </a:solidFill>
            </a:endParaRPr>
          </a:p>
          <a:p>
            <a:pPr algn="r"/>
            <a:r>
              <a:rPr lang="fr-FR" sz="2400" b="1" dirty="0" smtClean="0">
                <a:solidFill>
                  <a:srgbClr val="0070C0"/>
                </a:solidFill>
              </a:rPr>
              <a:t>de </a:t>
            </a:r>
            <a:r>
              <a:rPr lang="fr-FR" sz="2400" b="1" dirty="0">
                <a:solidFill>
                  <a:srgbClr val="0070C0"/>
                </a:solidFill>
              </a:rPr>
              <a:t>l’amélioration potentielle </a:t>
            </a:r>
            <a:endParaRPr lang="fr-FR" sz="2400" b="1" dirty="0" smtClean="0">
              <a:solidFill>
                <a:srgbClr val="0070C0"/>
              </a:solidFill>
            </a:endParaRPr>
          </a:p>
          <a:p>
            <a:pPr algn="r"/>
            <a:r>
              <a:rPr lang="fr-FR" sz="2400" b="1" dirty="0" smtClean="0">
                <a:solidFill>
                  <a:srgbClr val="0070C0"/>
                </a:solidFill>
              </a:rPr>
              <a:t>par </a:t>
            </a:r>
            <a:r>
              <a:rPr lang="fr-FR" sz="2400" b="1" dirty="0">
                <a:solidFill>
                  <a:srgbClr val="0070C0"/>
                </a:solidFill>
              </a:rPr>
              <a:t>domaine</a:t>
            </a:r>
            <a:r>
              <a:rPr lang="fr-FR" sz="2400" b="1" dirty="0">
                <a:solidFill>
                  <a:srgbClr val="FF0000"/>
                </a:solidFill>
              </a:rPr>
              <a:t> </a:t>
            </a:r>
          </a:p>
        </p:txBody>
      </p:sp>
      <p:sp>
        <p:nvSpPr>
          <p:cNvPr id="29" name="Rectangle 28"/>
          <p:cNvSpPr/>
          <p:nvPr/>
        </p:nvSpPr>
        <p:spPr>
          <a:xfrm>
            <a:off x="539552" y="5805941"/>
            <a:ext cx="4572000" cy="1107996"/>
          </a:xfrm>
          <a:prstGeom prst="rect">
            <a:avLst/>
          </a:prstGeom>
        </p:spPr>
        <p:txBody>
          <a:bodyPr>
            <a:spAutoFit/>
          </a:bodyPr>
          <a:lstStyle/>
          <a:p>
            <a:r>
              <a:rPr lang="fr-FR" sz="2400" b="1" dirty="0">
                <a:solidFill>
                  <a:srgbClr val="0070C0"/>
                </a:solidFill>
              </a:rPr>
              <a:t>Appréciation </a:t>
            </a:r>
            <a:endParaRPr lang="fr-FR" sz="2400" b="1" dirty="0" smtClean="0">
              <a:solidFill>
                <a:srgbClr val="0070C0"/>
              </a:solidFill>
            </a:endParaRPr>
          </a:p>
          <a:p>
            <a:r>
              <a:rPr lang="fr-FR" sz="2400" b="1" dirty="0" smtClean="0">
                <a:solidFill>
                  <a:srgbClr val="0070C0"/>
                </a:solidFill>
              </a:rPr>
              <a:t>de </a:t>
            </a:r>
            <a:r>
              <a:rPr lang="fr-FR" sz="2400" b="1" dirty="0">
                <a:solidFill>
                  <a:srgbClr val="0070C0"/>
                </a:solidFill>
              </a:rPr>
              <a:t>l’évolution des </a:t>
            </a:r>
            <a:r>
              <a:rPr lang="fr-FR" sz="2400" b="1" dirty="0" smtClean="0">
                <a:solidFill>
                  <a:srgbClr val="0070C0"/>
                </a:solidFill>
              </a:rPr>
              <a:t>domaines</a:t>
            </a:r>
            <a:endParaRPr lang="fr-FR" sz="2400" b="1" dirty="0">
              <a:solidFill>
                <a:srgbClr val="0070C0"/>
              </a:solidFill>
            </a:endParaRPr>
          </a:p>
          <a:p>
            <a:pPr marL="514350" indent="-514350">
              <a:buFont typeface="+mj-lt"/>
              <a:buAutoNum type="arabicPeriod"/>
            </a:pPr>
            <a:endParaRPr lang="fr-FR" dirty="0">
              <a:solidFill>
                <a:srgbClr val="0070C0"/>
              </a:solidFill>
            </a:endParaRPr>
          </a:p>
        </p:txBody>
      </p:sp>
      <p:pic>
        <p:nvPicPr>
          <p:cNvPr id="31" name="Imag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718" y="1083534"/>
            <a:ext cx="2307808" cy="1730856"/>
          </a:xfrm>
          <a:prstGeom prst="rect">
            <a:avLst/>
          </a:prstGeom>
        </p:spPr>
      </p:pic>
      <p:pic>
        <p:nvPicPr>
          <p:cNvPr id="32" name="Imag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9821" y="1147200"/>
            <a:ext cx="1872208" cy="1891145"/>
          </a:xfrm>
          <a:prstGeom prst="rect">
            <a:avLst/>
          </a:prstGeom>
        </p:spPr>
      </p:pic>
      <p:pic>
        <p:nvPicPr>
          <p:cNvPr id="33" name="Imag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4168" y="4034996"/>
            <a:ext cx="2075723" cy="1556792"/>
          </a:xfrm>
          <a:prstGeom prst="rect">
            <a:avLst/>
          </a:prstGeom>
        </p:spPr>
      </p:pic>
      <p:pic>
        <p:nvPicPr>
          <p:cNvPr id="34" name="Imag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934" y="3872549"/>
            <a:ext cx="2627784" cy="1970838"/>
          </a:xfrm>
          <a:prstGeom prst="rect">
            <a:avLst/>
          </a:prstGeom>
        </p:spPr>
      </p:pic>
      <p:sp>
        <p:nvSpPr>
          <p:cNvPr id="35" name="Flèche droite à entaille 34"/>
          <p:cNvSpPr/>
          <p:nvPr/>
        </p:nvSpPr>
        <p:spPr>
          <a:xfrm rot="19555646">
            <a:off x="5201673" y="2417420"/>
            <a:ext cx="36004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droite à entaille 35"/>
          <p:cNvSpPr/>
          <p:nvPr/>
        </p:nvSpPr>
        <p:spPr>
          <a:xfrm rot="2759065">
            <a:off x="5943620" y="3888702"/>
            <a:ext cx="36004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Flèche droite à entaille 36"/>
          <p:cNvSpPr/>
          <p:nvPr/>
        </p:nvSpPr>
        <p:spPr>
          <a:xfrm rot="7744870">
            <a:off x="2348520" y="3818972"/>
            <a:ext cx="36004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Flèche droite à entaille 37"/>
          <p:cNvSpPr/>
          <p:nvPr/>
        </p:nvSpPr>
        <p:spPr>
          <a:xfrm rot="13352293">
            <a:off x="3042602" y="2418508"/>
            <a:ext cx="360040"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Parenthèses 38"/>
          <p:cNvSpPr/>
          <p:nvPr/>
        </p:nvSpPr>
        <p:spPr>
          <a:xfrm>
            <a:off x="2809718" y="2924944"/>
            <a:ext cx="3202442" cy="1061971"/>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0665463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0" y="2371597"/>
            <a:ext cx="9145914" cy="448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7544" y="548680"/>
            <a:ext cx="6480720" cy="1200329"/>
          </a:xfrm>
          <a:prstGeom prst="rect">
            <a:avLst/>
          </a:prstGeom>
          <a:noFill/>
        </p:spPr>
        <p:txBody>
          <a:bodyPr wrap="square" rtlCol="0">
            <a:spAutoFit/>
          </a:bodyPr>
          <a:lstStyle/>
          <a:p>
            <a:r>
              <a:rPr lang="fr-FR" dirty="0" smtClean="0"/>
              <a:t>Une interface intuitive qui permet de préciser pour chaque composante son positionnement, ses objectifs à atteindre, ainsi que l’importance de chaque variable et sa vitesse d’évolution positive ou négative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0919" y="1663523"/>
            <a:ext cx="2073969" cy="74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651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44623"/>
            <a:ext cx="6202063" cy="676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251520" y="404664"/>
            <a:ext cx="1286768" cy="3693319"/>
          </a:xfrm>
          <a:prstGeom prst="rect">
            <a:avLst/>
          </a:prstGeom>
          <a:noFill/>
        </p:spPr>
        <p:txBody>
          <a:bodyPr wrap="square" rtlCol="0">
            <a:spAutoFit/>
          </a:bodyPr>
          <a:lstStyle/>
          <a:p>
            <a:r>
              <a:rPr lang="fr-FR" dirty="0" smtClean="0"/>
              <a:t>Profil de la qualité de vie par domaine avec trois zones vertes, jaunes et rouges qui expriment chacune un niveau de qualité  </a:t>
            </a:r>
            <a:endParaRPr lang="en-US" dirty="0"/>
          </a:p>
        </p:txBody>
      </p:sp>
      <p:sp>
        <p:nvSpPr>
          <p:cNvPr id="2" name="Parenthèse fermante 1"/>
          <p:cNvSpPr/>
          <p:nvPr/>
        </p:nvSpPr>
        <p:spPr>
          <a:xfrm>
            <a:off x="6912259" y="188640"/>
            <a:ext cx="504056" cy="4104456"/>
          </a:xfrm>
          <a:prstGeom prst="rightBracket">
            <a:avLst/>
          </a:prstGeom>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907" y="1556792"/>
            <a:ext cx="1656184" cy="1142297"/>
          </a:xfrm>
          <a:prstGeom prst="rect">
            <a:avLst/>
          </a:prstGeom>
        </p:spPr>
      </p:pic>
      <p:sp>
        <p:nvSpPr>
          <p:cNvPr id="8" name="Parenthèse fermante 7"/>
          <p:cNvSpPr/>
          <p:nvPr/>
        </p:nvSpPr>
        <p:spPr>
          <a:xfrm>
            <a:off x="6912259" y="4437112"/>
            <a:ext cx="504056" cy="1800199"/>
          </a:xfrm>
          <a:prstGeom prst="rightBracket">
            <a:avLst/>
          </a:prstGeom>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7824" y="5904656"/>
            <a:ext cx="953344" cy="953344"/>
          </a:xfrm>
          <a:prstGeom prst="rect">
            <a:avLst/>
          </a:prstGeom>
        </p:spPr>
      </p:pic>
      <p:sp>
        <p:nvSpPr>
          <p:cNvPr id="9" name="Organigramme : Connecteur page suivante 8"/>
          <p:cNvSpPr/>
          <p:nvPr/>
        </p:nvSpPr>
        <p:spPr>
          <a:xfrm>
            <a:off x="7244063" y="4725144"/>
            <a:ext cx="1296144" cy="936104"/>
          </a:xfrm>
          <a:prstGeom prst="flowChartOffpageConnector">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w="0"/>
              <a:solidFill>
                <a:schemeClr val="accent1"/>
              </a:solidFill>
              <a:effectLst>
                <a:outerShdw blurRad="38100" dist="25400" dir="5400000" algn="ctr" rotWithShape="0">
                  <a:srgbClr val="6E747A">
                    <a:alpha val="43000"/>
                  </a:srgbClr>
                </a:outerShdw>
              </a:effectLst>
            </a:endParaRPr>
          </a:p>
        </p:txBody>
      </p:sp>
      <p:sp>
        <p:nvSpPr>
          <p:cNvPr id="10" name="ZoneTexte 9"/>
          <p:cNvSpPr txBox="1"/>
          <p:nvPr/>
        </p:nvSpPr>
        <p:spPr>
          <a:xfrm>
            <a:off x="7593615" y="4797152"/>
            <a:ext cx="706767" cy="646331"/>
          </a:xfrm>
          <a:prstGeom prst="rect">
            <a:avLst/>
          </a:prstGeom>
          <a:noFill/>
        </p:spPr>
        <p:txBody>
          <a:bodyPr wrap="square" rtlCol="0">
            <a:spAutoFit/>
          </a:bodyPr>
          <a:lstStyle/>
          <a:p>
            <a:r>
              <a:rPr lang="fr-FR" sz="3600" b="1" dirty="0" smtClean="0"/>
              <a:t>11</a:t>
            </a:r>
            <a:endParaRPr lang="fr-FR" sz="3600" b="1" dirty="0"/>
          </a:p>
        </p:txBody>
      </p:sp>
    </p:spTree>
    <p:extLst>
      <p:ext uri="{BB962C8B-B14F-4D97-AF65-F5344CB8AC3E}">
        <p14:creationId xmlns:p14="http://schemas.microsoft.com/office/powerpoint/2010/main" val="826300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stretch>
            <a:fillRect/>
          </a:stretch>
        </p:blipFill>
        <p:spPr>
          <a:xfrm>
            <a:off x="107504" y="188640"/>
            <a:ext cx="9218485" cy="6408712"/>
          </a:xfrm>
          <a:prstGeom prst="rect">
            <a:avLst/>
          </a:prstGeom>
        </p:spPr>
      </p:pic>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4128" y="476672"/>
            <a:ext cx="1367422" cy="1025567"/>
          </a:xfrm>
          <a:prstGeom prst="rect">
            <a:avLst/>
          </a:prstGeom>
        </p:spPr>
      </p:pic>
      <p:sp>
        <p:nvSpPr>
          <p:cNvPr id="3" name="ZoneTexte 2"/>
          <p:cNvSpPr txBox="1"/>
          <p:nvPr/>
        </p:nvSpPr>
        <p:spPr>
          <a:xfrm>
            <a:off x="2915816" y="989455"/>
            <a:ext cx="1584176" cy="2862322"/>
          </a:xfrm>
          <a:prstGeom prst="rect">
            <a:avLst/>
          </a:prstGeom>
          <a:noFill/>
        </p:spPr>
        <p:txBody>
          <a:bodyPr wrap="square" rtlCol="0">
            <a:spAutoFit/>
          </a:bodyPr>
          <a:lstStyle/>
          <a:p>
            <a:r>
              <a:rPr lang="fr-FR" dirty="0" smtClean="0"/>
              <a:t>Classement</a:t>
            </a:r>
          </a:p>
          <a:p>
            <a:r>
              <a:rPr lang="fr-FR" dirty="0" smtClean="0"/>
              <a:t>De chaque domaine de qualité de vie afin de pouvoir comprendre les priorités très rapidement</a:t>
            </a:r>
            <a:endParaRPr lang="en-US" dirty="0"/>
          </a:p>
        </p:txBody>
      </p:sp>
    </p:spTree>
    <p:extLst>
      <p:ext uri="{BB962C8B-B14F-4D97-AF65-F5344CB8AC3E}">
        <p14:creationId xmlns:p14="http://schemas.microsoft.com/office/powerpoint/2010/main" val="3402766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lstStyle/>
          <a:p>
            <a:r>
              <a:rPr lang="fr-FR" dirty="0" smtClean="0">
                <a:solidFill>
                  <a:srgbClr val="0070C0"/>
                </a:solidFill>
              </a:rPr>
              <a:t>11 sujets améliorables</a:t>
            </a:r>
            <a:endParaRPr lang="fr-FR" dirty="0">
              <a:solidFill>
                <a:srgbClr val="0070C0"/>
              </a:solidFill>
            </a:endParaRPr>
          </a:p>
        </p:txBody>
      </p:sp>
      <p:pic>
        <p:nvPicPr>
          <p:cNvPr id="3" name="Image 2"/>
          <p:cNvPicPr>
            <a:picLocks noChangeAspect="1"/>
          </p:cNvPicPr>
          <p:nvPr/>
        </p:nvPicPr>
        <p:blipFill>
          <a:blip r:embed="rId3"/>
          <a:stretch>
            <a:fillRect/>
          </a:stretch>
        </p:blipFill>
        <p:spPr>
          <a:xfrm>
            <a:off x="644142" y="1484784"/>
            <a:ext cx="7855716" cy="3855120"/>
          </a:xfrm>
          <a:prstGeom prst="rect">
            <a:avLst/>
          </a:prstGeom>
        </p:spPr>
      </p:pic>
      <p:sp>
        <p:nvSpPr>
          <p:cNvPr id="4" name="Rectangle 3"/>
          <p:cNvSpPr/>
          <p:nvPr/>
        </p:nvSpPr>
        <p:spPr>
          <a:xfrm>
            <a:off x="755576" y="5589240"/>
            <a:ext cx="7456250" cy="646331"/>
          </a:xfrm>
          <a:prstGeom prst="rect">
            <a:avLst/>
          </a:prstGeom>
        </p:spPr>
        <p:txBody>
          <a:bodyPr wrap="square">
            <a:spAutoFit/>
          </a:bodyPr>
          <a:lstStyle/>
          <a:p>
            <a:pPr algn="just"/>
            <a:r>
              <a:rPr lang="fr-FR" dirty="0" smtClean="0">
                <a:solidFill>
                  <a:srgbClr val="FF0000"/>
                </a:solidFill>
              </a:rPr>
              <a:t>Isolement des domaines les plus problématiques avec mesures précises des expressions citoyennes</a:t>
            </a:r>
          </a:p>
        </p:txBody>
      </p:sp>
    </p:spTree>
    <p:extLst>
      <p:ext uri="{BB962C8B-B14F-4D97-AF65-F5344CB8AC3E}">
        <p14:creationId xmlns:p14="http://schemas.microsoft.com/office/powerpoint/2010/main" val="2480810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332656"/>
            <a:ext cx="6347713" cy="1320800"/>
          </a:xfrm>
        </p:spPr>
        <p:txBody>
          <a:bodyPr>
            <a:noAutofit/>
          </a:bodyPr>
          <a:lstStyle/>
          <a:p>
            <a:r>
              <a:rPr lang="fr-FR" sz="3200" dirty="0" smtClean="0">
                <a:solidFill>
                  <a:srgbClr val="00B0F0"/>
                </a:solidFill>
              </a:rPr>
              <a:t>Dans </a:t>
            </a:r>
            <a:r>
              <a:rPr lang="fr-FR" sz="3200" dirty="0">
                <a:solidFill>
                  <a:srgbClr val="00B0F0"/>
                </a:solidFill>
              </a:rPr>
              <a:t>la continuité de l’action territoriale innovante et démocratique de </a:t>
            </a:r>
            <a:r>
              <a:rPr lang="fr-FR" sz="3200" dirty="0" smtClean="0">
                <a:solidFill>
                  <a:srgbClr val="00B0F0"/>
                </a:solidFill>
              </a:rPr>
              <a:t>la CUD </a:t>
            </a:r>
            <a:endParaRPr lang="fr-FR" sz="3200" dirty="0">
              <a:solidFill>
                <a:srgbClr val="00B0F0"/>
              </a:solidFill>
            </a:endParaRPr>
          </a:p>
        </p:txBody>
      </p:sp>
      <p:sp>
        <p:nvSpPr>
          <p:cNvPr id="3" name="Espace réservé du contenu 2"/>
          <p:cNvSpPr>
            <a:spLocks noGrp="1"/>
          </p:cNvSpPr>
          <p:nvPr>
            <p:ph idx="1"/>
          </p:nvPr>
        </p:nvSpPr>
        <p:spPr>
          <a:xfrm>
            <a:off x="611560" y="2060848"/>
            <a:ext cx="6347714" cy="3880773"/>
          </a:xfrm>
        </p:spPr>
        <p:txBody>
          <a:bodyPr>
            <a:normAutofit/>
          </a:bodyPr>
          <a:lstStyle/>
          <a:p>
            <a:endParaRPr lang="fr-FR" sz="2000" dirty="0" smtClean="0"/>
          </a:p>
          <a:p>
            <a:r>
              <a:rPr lang="fr-FR" sz="2000" dirty="0" smtClean="0"/>
              <a:t>Aller </a:t>
            </a:r>
            <a:r>
              <a:rPr lang="fr-FR" sz="2000" dirty="0"/>
              <a:t>vers un modèle innovant de baromètre </a:t>
            </a:r>
            <a:r>
              <a:rPr lang="fr-FR" sz="2000" dirty="0" smtClean="0"/>
              <a:t>de la qualité de vie territoriale s’intégrant </a:t>
            </a:r>
            <a:r>
              <a:rPr lang="fr-FR" sz="2000" dirty="0"/>
              <a:t>dans </a:t>
            </a:r>
            <a:r>
              <a:rPr lang="fr-FR" sz="2000" dirty="0" smtClean="0"/>
              <a:t>une logique de dialogue social et de </a:t>
            </a:r>
            <a:r>
              <a:rPr lang="fr-FR" sz="2000" dirty="0"/>
              <a:t>démocratie </a:t>
            </a:r>
            <a:r>
              <a:rPr lang="fr-FR" sz="2000" dirty="0" smtClean="0"/>
              <a:t>participative</a:t>
            </a:r>
            <a:br>
              <a:rPr lang="fr-FR" sz="2000" dirty="0" smtClean="0"/>
            </a:br>
            <a:endParaRPr lang="fr-FR" sz="2000" dirty="0" smtClean="0"/>
          </a:p>
          <a:p>
            <a:r>
              <a:rPr lang="fr-FR" sz="2000" dirty="0" smtClean="0"/>
              <a:t>Valoriser l’expérience </a:t>
            </a:r>
            <a:r>
              <a:rPr lang="fr-FR" sz="2000" dirty="0"/>
              <a:t>d’une collectivité qui a su développer un </a:t>
            </a:r>
            <a:r>
              <a:rPr lang="fr-FR" sz="2000" dirty="0" smtClean="0"/>
              <a:t>savoir-faire en la matière pour mobiliser </a:t>
            </a:r>
            <a:r>
              <a:rPr lang="fr-FR" sz="2000" dirty="0"/>
              <a:t>et fédérer les parties prenantes sur des enjeux sensibles.</a:t>
            </a:r>
          </a:p>
          <a:p>
            <a:endParaRPr lang="fr-F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5661248"/>
            <a:ext cx="1342417" cy="77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5514808"/>
            <a:ext cx="1849388" cy="106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5675118"/>
            <a:ext cx="1289720" cy="909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113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Merci de votre attention!</a:t>
            </a:r>
            <a:endParaRPr lang="en-US" dirty="0">
              <a:solidFill>
                <a:srgbClr val="0070C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797152"/>
            <a:ext cx="11826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2116952" y="5197479"/>
            <a:ext cx="3744416" cy="369332"/>
          </a:xfrm>
          <a:prstGeom prst="rect">
            <a:avLst/>
          </a:prstGeom>
          <a:noFill/>
        </p:spPr>
        <p:txBody>
          <a:bodyPr wrap="square" rtlCol="0">
            <a:spAutoFit/>
          </a:bodyPr>
          <a:lstStyle/>
          <a:p>
            <a:r>
              <a:rPr lang="en-US" i="1" dirty="0" smtClean="0">
                <a:hlinkClick r:id="rId3"/>
              </a:rPr>
              <a:t>https</a:t>
            </a:r>
            <a:r>
              <a:rPr lang="en-US" i="1" dirty="0">
                <a:hlinkClick r:id="rId3"/>
              </a:rPr>
              <a:t>://www.edias.fr/</a:t>
            </a:r>
            <a:endParaRPr lang="en-US" dirty="0">
              <a:hlinkClick r:id="rId3"/>
            </a:endParaRPr>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88839"/>
            <a:ext cx="3133725"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563888" y="2470342"/>
            <a:ext cx="3816424" cy="646331"/>
          </a:xfrm>
          <a:prstGeom prst="rect">
            <a:avLst/>
          </a:prstGeom>
          <a:noFill/>
        </p:spPr>
        <p:txBody>
          <a:bodyPr wrap="square" rtlCol="0">
            <a:spAutoFit/>
          </a:bodyPr>
          <a:lstStyle/>
          <a:p>
            <a:r>
              <a:rPr lang="en-US" i="1" dirty="0">
                <a:hlinkClick r:id="rId5"/>
              </a:rPr>
              <a:t>https://www.communaute-urbaine-dunkerque.fr/</a:t>
            </a:r>
            <a:endParaRPr lang="en-US" dirty="0">
              <a:hlinkClick r:id="rId5"/>
            </a:endParaRPr>
          </a:p>
        </p:txBody>
      </p:sp>
      <p:pic>
        <p:nvPicPr>
          <p:cNvPr id="2048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450" y="3116127"/>
            <a:ext cx="3801556" cy="208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116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404664"/>
            <a:ext cx="6347713" cy="1320800"/>
          </a:xfrm>
        </p:spPr>
        <p:txBody>
          <a:bodyPr>
            <a:normAutofit fontScale="90000"/>
          </a:bodyPr>
          <a:lstStyle/>
          <a:p>
            <a:r>
              <a:rPr lang="fr-FR" dirty="0">
                <a:solidFill>
                  <a:srgbClr val="00B0F0"/>
                </a:solidFill>
              </a:rPr>
              <a:t>Objectifs d’un baromètre de qualité de vie territoriale </a:t>
            </a:r>
            <a:r>
              <a:rPr lang="fr-FR" dirty="0" smtClean="0">
                <a:solidFill>
                  <a:srgbClr val="00B0F0"/>
                </a:solidFill>
              </a:rPr>
              <a:t>dunkerquois</a:t>
            </a:r>
            <a:br>
              <a:rPr lang="fr-FR" dirty="0" smtClean="0">
                <a:solidFill>
                  <a:srgbClr val="00B0F0"/>
                </a:solidFill>
              </a:rPr>
            </a:br>
            <a:r>
              <a:rPr lang="fr-FR" dirty="0" smtClean="0">
                <a:solidFill>
                  <a:srgbClr val="00B0F0"/>
                </a:solidFill>
              </a:rPr>
              <a:t> </a:t>
            </a:r>
            <a:endParaRPr lang="fr-FR" dirty="0">
              <a:solidFill>
                <a:srgbClr val="00B0F0"/>
              </a:solidFill>
            </a:endParaRPr>
          </a:p>
        </p:txBody>
      </p:sp>
      <p:sp>
        <p:nvSpPr>
          <p:cNvPr id="3" name="Espace réservé du contenu 2"/>
          <p:cNvSpPr>
            <a:spLocks noGrp="1"/>
          </p:cNvSpPr>
          <p:nvPr>
            <p:ph idx="1"/>
          </p:nvPr>
        </p:nvSpPr>
        <p:spPr>
          <a:xfrm>
            <a:off x="611560" y="2348880"/>
            <a:ext cx="6347714" cy="3880773"/>
          </a:xfrm>
        </p:spPr>
        <p:txBody>
          <a:bodyPr>
            <a:normAutofit/>
          </a:bodyPr>
          <a:lstStyle/>
          <a:p>
            <a:pPr algn="just"/>
            <a:r>
              <a:rPr lang="fr-FR" dirty="0" smtClean="0"/>
              <a:t>Deux </a:t>
            </a:r>
            <a:r>
              <a:rPr lang="fr-FR" dirty="0"/>
              <a:t>objectifs précis, visant à transformer le territoire </a:t>
            </a:r>
            <a:r>
              <a:rPr lang="fr-FR" dirty="0" smtClean="0"/>
              <a:t>de la communauté urbaine de Dunkerque </a:t>
            </a:r>
            <a:r>
              <a:rPr lang="fr-FR" dirty="0"/>
              <a:t>par des actions d’investissements sur plus d’une décennie </a:t>
            </a:r>
            <a:r>
              <a:rPr lang="fr-FR" dirty="0" smtClean="0"/>
              <a:t>:</a:t>
            </a:r>
            <a:r>
              <a:rPr lang="fr-FR" sz="2000" dirty="0" smtClean="0"/>
              <a:t>	</a:t>
            </a:r>
            <a:br>
              <a:rPr lang="fr-FR" sz="2000" dirty="0" smtClean="0"/>
            </a:br>
            <a:r>
              <a:rPr lang="fr-FR" sz="2000" dirty="0" smtClean="0"/>
              <a:t> </a:t>
            </a:r>
          </a:p>
          <a:p>
            <a:pPr lvl="1"/>
            <a:r>
              <a:rPr lang="fr-FR" dirty="0" smtClean="0"/>
              <a:t>Mieux comprendre </a:t>
            </a:r>
            <a:r>
              <a:rPr lang="fr-FR" dirty="0"/>
              <a:t>et croiser les enjeux et intérêts </a:t>
            </a:r>
            <a:r>
              <a:rPr lang="fr-FR" dirty="0" smtClean="0"/>
              <a:t>territoriaux </a:t>
            </a:r>
            <a:r>
              <a:rPr lang="fr-FR" dirty="0"/>
              <a:t>afin de </a:t>
            </a:r>
            <a:r>
              <a:rPr lang="fr-FR" dirty="0" err="1" smtClean="0"/>
              <a:t>co</a:t>
            </a:r>
            <a:r>
              <a:rPr lang="fr-FR" dirty="0" smtClean="0"/>
              <a:t>-construire </a:t>
            </a:r>
            <a:r>
              <a:rPr lang="fr-FR" dirty="0"/>
              <a:t>une vision partagée de la transformation de l’économie </a:t>
            </a:r>
            <a:r>
              <a:rPr lang="fr-FR" dirty="0" smtClean="0"/>
              <a:t>locale ainsi que des enjeux sociaux et environnementaux  </a:t>
            </a:r>
            <a:endParaRPr lang="fr-FR" dirty="0"/>
          </a:p>
          <a:p>
            <a:pPr lvl="1"/>
            <a:r>
              <a:rPr lang="fr-FR" dirty="0"/>
              <a:t>lever </a:t>
            </a:r>
            <a:r>
              <a:rPr lang="fr-FR" dirty="0" smtClean="0"/>
              <a:t>certains </a:t>
            </a:r>
            <a:r>
              <a:rPr lang="fr-FR" dirty="0"/>
              <a:t>freins à la transformation de l’économie locale,  et créer un climat de confiance pour mettre en œuvre des solutions en faveur de la transformation </a:t>
            </a:r>
            <a:r>
              <a:rPr lang="fr-FR" dirty="0" smtClean="0"/>
              <a:t>du territoire de la CUD</a:t>
            </a:r>
            <a:endParaRPr lang="fr-FR" dirty="0"/>
          </a:p>
          <a:p>
            <a:pPr lvl="1" algn="just"/>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980728"/>
            <a:ext cx="1402747" cy="1275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54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19574" y="908720"/>
            <a:ext cx="7056784" cy="2406129"/>
          </a:xfrm>
        </p:spPr>
        <p:txBody>
          <a:bodyPr>
            <a:noAutofit/>
          </a:bodyPr>
          <a:lstStyle/>
          <a:p>
            <a:pPr algn="l"/>
            <a:r>
              <a:rPr lang="fr-FR" sz="4000" dirty="0">
                <a:solidFill>
                  <a:srgbClr val="00B0F0"/>
                </a:solidFill>
              </a:rPr>
              <a:t>Clarifications et enjeux autour du baromètre de qualité de vie territoriale </a:t>
            </a:r>
            <a:r>
              <a:rPr lang="fr-FR" sz="4000" dirty="0" smtClean="0">
                <a:solidFill>
                  <a:srgbClr val="00B0F0"/>
                </a:solidFill>
              </a:rPr>
              <a:t>dunkerquois: quel instrument pour quels usages?</a:t>
            </a:r>
            <a:endParaRPr lang="fr-FR" sz="7200" dirty="0">
              <a:solidFill>
                <a:srgbClr val="00B0F0"/>
              </a:solidFill>
            </a:endParaRPr>
          </a:p>
        </p:txBody>
      </p:sp>
      <p:sp>
        <p:nvSpPr>
          <p:cNvPr id="3" name="Sous-titre 2"/>
          <p:cNvSpPr>
            <a:spLocks noGrp="1"/>
          </p:cNvSpPr>
          <p:nvPr>
            <p:ph type="subTitle" idx="1"/>
          </p:nvPr>
        </p:nvSpPr>
        <p:spPr>
          <a:xfrm>
            <a:off x="467544" y="4221088"/>
            <a:ext cx="6400800" cy="1752600"/>
          </a:xfrm>
        </p:spPr>
        <p:txBody>
          <a:bodyPr>
            <a:normAutofit/>
          </a:bodyPr>
          <a:lstStyle/>
          <a:p>
            <a:pPr algn="l"/>
            <a:r>
              <a:rPr lang="fr-FR" sz="2400" dirty="0" smtClean="0"/>
              <a:t>Baromètre : </a:t>
            </a:r>
            <a:r>
              <a:rPr lang="fr-FR" sz="2400" i="1" dirty="0"/>
              <a:t>« </a:t>
            </a:r>
            <a:r>
              <a:rPr lang="fr-FR" sz="2400" i="1" dirty="0">
                <a:solidFill>
                  <a:srgbClr val="FF0000"/>
                </a:solidFill>
              </a:rPr>
              <a:t>qui enregistre les variations de quelque chose et en indique la tendance</a:t>
            </a:r>
            <a:r>
              <a:rPr lang="fr-FR" sz="2400" dirty="0"/>
              <a:t>. </a:t>
            </a:r>
            <a:r>
              <a:rPr lang="fr-FR" sz="2400" dirty="0" smtClean="0"/>
              <a:t>» - Dictionnaire Larousse</a:t>
            </a:r>
            <a:endParaRPr lang="fr-FR" sz="24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3" y="2852936"/>
            <a:ext cx="642259" cy="1766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1331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60648"/>
            <a:ext cx="6347713" cy="1320800"/>
          </a:xfrm>
        </p:spPr>
        <p:txBody>
          <a:bodyPr/>
          <a:lstStyle/>
          <a:p>
            <a:r>
              <a:rPr lang="fr-FR" dirty="0" smtClean="0">
                <a:solidFill>
                  <a:srgbClr val="00B0F0"/>
                </a:solidFill>
              </a:rPr>
              <a:t>Questions soulevées </a:t>
            </a:r>
            <a:endParaRPr lang="fr-FR" dirty="0">
              <a:solidFill>
                <a:srgbClr val="00B0F0"/>
              </a:solidFill>
            </a:endParaRPr>
          </a:p>
        </p:txBody>
      </p:sp>
      <p:sp>
        <p:nvSpPr>
          <p:cNvPr id="3" name="Espace réservé du contenu 2"/>
          <p:cNvSpPr>
            <a:spLocks noGrp="1"/>
          </p:cNvSpPr>
          <p:nvPr>
            <p:ph idx="1"/>
          </p:nvPr>
        </p:nvSpPr>
        <p:spPr>
          <a:xfrm>
            <a:off x="611560" y="944640"/>
            <a:ext cx="6347714" cy="3880773"/>
          </a:xfrm>
        </p:spPr>
        <p:txBody>
          <a:bodyPr>
            <a:normAutofit/>
          </a:bodyPr>
          <a:lstStyle/>
          <a:p>
            <a:r>
              <a:rPr lang="fr-FR" dirty="0" smtClean="0">
                <a:solidFill>
                  <a:srgbClr val="FF0000"/>
                </a:solidFill>
              </a:rPr>
              <a:t>Deux modèles possibles </a:t>
            </a:r>
            <a:r>
              <a:rPr lang="fr-FR" dirty="0">
                <a:solidFill>
                  <a:srgbClr val="FF0000"/>
                </a:solidFill>
              </a:rPr>
              <a:t>de baromètre </a:t>
            </a:r>
            <a:r>
              <a:rPr lang="fr-FR" dirty="0"/>
              <a:t>: </a:t>
            </a:r>
            <a:endParaRPr lang="fr-FR" dirty="0" smtClean="0"/>
          </a:p>
          <a:p>
            <a:pPr lvl="1"/>
            <a:r>
              <a:rPr lang="fr-FR" sz="1800" b="1" dirty="0">
                <a:solidFill>
                  <a:srgbClr val="FF0000"/>
                </a:solidFill>
              </a:rPr>
              <a:t>l</a:t>
            </a:r>
            <a:r>
              <a:rPr lang="fr-FR" sz="1800" b="1" dirty="0" smtClean="0">
                <a:solidFill>
                  <a:srgbClr val="FF0000"/>
                </a:solidFill>
              </a:rPr>
              <a:t>e </a:t>
            </a:r>
            <a:r>
              <a:rPr lang="fr-FR" sz="1800" b="1" dirty="0">
                <a:solidFill>
                  <a:srgbClr val="FF0000"/>
                </a:solidFill>
              </a:rPr>
              <a:t>baromètre d’information </a:t>
            </a:r>
            <a:r>
              <a:rPr lang="fr-FR" sz="1800" dirty="0" smtClean="0"/>
              <a:t>: montage </a:t>
            </a:r>
            <a:r>
              <a:rPr lang="fr-FR" sz="1800" dirty="0"/>
              <a:t>statistique à partir de contenus </a:t>
            </a:r>
            <a:r>
              <a:rPr lang="fr-FR" sz="1800" dirty="0" smtClean="0"/>
              <a:t>dissemblables</a:t>
            </a:r>
            <a:r>
              <a:rPr lang="fr-FR" sz="1800" dirty="0"/>
              <a:t> </a:t>
            </a:r>
            <a:r>
              <a:rPr lang="fr-FR" sz="1800" dirty="0" smtClean="0"/>
              <a:t> </a:t>
            </a:r>
          </a:p>
          <a:p>
            <a:pPr lvl="1"/>
            <a:r>
              <a:rPr lang="fr-FR" sz="1800" b="1" dirty="0" smtClean="0">
                <a:solidFill>
                  <a:srgbClr val="FF0000"/>
                </a:solidFill>
              </a:rPr>
              <a:t>le baromètre </a:t>
            </a:r>
            <a:r>
              <a:rPr lang="fr-FR" sz="1800" b="1" dirty="0">
                <a:solidFill>
                  <a:srgbClr val="FF0000"/>
                </a:solidFill>
              </a:rPr>
              <a:t>appréciatif </a:t>
            </a:r>
            <a:r>
              <a:rPr lang="fr-FR" sz="1800" dirty="0" smtClean="0"/>
              <a:t>: appréciation </a:t>
            </a:r>
            <a:r>
              <a:rPr lang="fr-FR" sz="1800" dirty="0"/>
              <a:t>de la qualité de vie et de ses </a:t>
            </a:r>
            <a:r>
              <a:rPr lang="fr-FR" sz="1800" dirty="0" smtClean="0"/>
              <a:t>composantes tels que ressenti par </a:t>
            </a:r>
            <a:r>
              <a:rPr lang="fr-FR" sz="1800" dirty="0"/>
              <a:t>la population </a:t>
            </a:r>
            <a:r>
              <a:rPr lang="fr-FR" sz="1800" dirty="0" smtClean="0"/>
              <a:t>concernée (votation)</a:t>
            </a:r>
          </a:p>
          <a:p>
            <a:pPr marL="457200" lvl="1" indent="0">
              <a:buNone/>
            </a:pPr>
            <a:endParaRPr lang="fr-FR" sz="1800" dirty="0"/>
          </a:p>
          <a:p>
            <a:pPr marL="457200" lvl="1" indent="0">
              <a:buNone/>
            </a:pPr>
            <a:r>
              <a:rPr lang="fr-FR" sz="1800" b="1" dirty="0" smtClean="0"/>
              <a:t>La votation semble aller plus loin car elle donne </a:t>
            </a:r>
            <a:r>
              <a:rPr lang="fr-FR" sz="1800" b="1" dirty="0"/>
              <a:t>à la population le pouvoir de s’exprimer sur un sujet et donc du même coup d’en faire une opinion </a:t>
            </a:r>
            <a:r>
              <a:rPr lang="fr-FR" sz="1800" b="1" dirty="0" smtClean="0"/>
              <a:t>publique qui donne des orientations beaucoup plus légitimes</a:t>
            </a:r>
            <a:endParaRPr lang="fr-FR" sz="18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99" y="4581128"/>
            <a:ext cx="5893867" cy="184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096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068" y="916360"/>
            <a:ext cx="5941640" cy="594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23528" y="188640"/>
            <a:ext cx="6480720" cy="461665"/>
          </a:xfrm>
          <a:prstGeom prst="rect">
            <a:avLst/>
          </a:prstGeom>
          <a:noFill/>
        </p:spPr>
        <p:txBody>
          <a:bodyPr wrap="square" rtlCol="0">
            <a:spAutoFit/>
          </a:bodyPr>
          <a:lstStyle/>
          <a:p>
            <a:r>
              <a:rPr lang="fr-FR" sz="2400" dirty="0" smtClean="0">
                <a:solidFill>
                  <a:srgbClr val="FF0000"/>
                </a:solidFill>
              </a:rPr>
              <a:t>Et Dunkerque la votation elle connait déjà!</a:t>
            </a:r>
            <a:endParaRPr lang="en-US" sz="2400" dirty="0">
              <a:solidFill>
                <a:srgbClr val="FF0000"/>
              </a:solidFill>
            </a:endParaRPr>
          </a:p>
        </p:txBody>
      </p:sp>
    </p:spTree>
    <p:extLst>
      <p:ext uri="{BB962C8B-B14F-4D97-AF65-F5344CB8AC3E}">
        <p14:creationId xmlns:p14="http://schemas.microsoft.com/office/powerpoint/2010/main" val="1886906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476672"/>
            <a:ext cx="6347713" cy="1320800"/>
          </a:xfrm>
        </p:spPr>
        <p:txBody>
          <a:bodyPr/>
          <a:lstStyle/>
          <a:p>
            <a:r>
              <a:rPr lang="fr-FR" dirty="0" smtClean="0">
                <a:solidFill>
                  <a:srgbClr val="00B0F0"/>
                </a:solidFill>
              </a:rPr>
              <a:t>Objectifs d’un tel baromètre</a:t>
            </a:r>
            <a:endParaRPr lang="fr-FR" dirty="0">
              <a:solidFill>
                <a:srgbClr val="00B0F0"/>
              </a:solidFill>
            </a:endParaRPr>
          </a:p>
        </p:txBody>
      </p:sp>
      <p:sp>
        <p:nvSpPr>
          <p:cNvPr id="3" name="Espace réservé du contenu 2"/>
          <p:cNvSpPr>
            <a:spLocks noGrp="1"/>
          </p:cNvSpPr>
          <p:nvPr>
            <p:ph idx="1"/>
          </p:nvPr>
        </p:nvSpPr>
        <p:spPr>
          <a:xfrm>
            <a:off x="611560" y="1556792"/>
            <a:ext cx="6347714" cy="4608512"/>
          </a:xfrm>
        </p:spPr>
        <p:txBody>
          <a:bodyPr>
            <a:noAutofit/>
          </a:bodyPr>
          <a:lstStyle/>
          <a:p>
            <a:pPr lvl="0"/>
            <a:r>
              <a:rPr lang="fr-FR" sz="2000" dirty="0" smtClean="0"/>
              <a:t>Eviter </a:t>
            </a:r>
            <a:r>
              <a:rPr lang="fr-FR" sz="2000" dirty="0"/>
              <a:t>l’écueil des fragiles conciliations d’indicateurs </a:t>
            </a:r>
            <a:r>
              <a:rPr lang="fr-FR" sz="2000" dirty="0" smtClean="0"/>
              <a:t>hétérogènes des baromètres informatifs </a:t>
            </a:r>
            <a:br>
              <a:rPr lang="fr-FR" sz="2000" dirty="0" smtClean="0"/>
            </a:br>
            <a:endParaRPr lang="fr-FR" sz="2000" dirty="0"/>
          </a:p>
          <a:p>
            <a:pPr lvl="1"/>
            <a:r>
              <a:rPr lang="fr-FR" sz="2000" dirty="0" smtClean="0"/>
              <a:t>Rôle suprême </a:t>
            </a:r>
            <a:r>
              <a:rPr lang="fr-FR" sz="2000" dirty="0"/>
              <a:t>de la population dans </a:t>
            </a:r>
            <a:r>
              <a:rPr lang="fr-FR" sz="2000" dirty="0" smtClean="0"/>
              <a:t>l’importance accordée à chaque indicateur.</a:t>
            </a:r>
            <a:endParaRPr lang="fr-FR" sz="2000" dirty="0"/>
          </a:p>
          <a:p>
            <a:pPr lvl="1"/>
            <a:r>
              <a:rPr lang="fr-FR" sz="2000" dirty="0" smtClean="0"/>
              <a:t>Exprime </a:t>
            </a:r>
            <a:r>
              <a:rPr lang="fr-FR" sz="2000" dirty="0"/>
              <a:t>la qualité de vie de </a:t>
            </a:r>
            <a:r>
              <a:rPr lang="fr-FR" sz="2000" dirty="0" smtClean="0"/>
              <a:t>cette </a:t>
            </a:r>
            <a:r>
              <a:rPr lang="fr-FR" sz="2000" dirty="0"/>
              <a:t>population.</a:t>
            </a:r>
          </a:p>
          <a:p>
            <a:pPr lvl="1"/>
            <a:r>
              <a:rPr lang="fr-FR" sz="2000" dirty="0" smtClean="0"/>
              <a:t>Repose sur </a:t>
            </a:r>
            <a:r>
              <a:rPr lang="fr-FR" sz="2000" dirty="0"/>
              <a:t>un panel d’indicateurs statistiques </a:t>
            </a:r>
            <a:r>
              <a:rPr lang="fr-FR" sz="2000" dirty="0" smtClean="0"/>
              <a:t>simples et en cohérence avec la vie locale</a:t>
            </a:r>
            <a:endParaRPr lang="fr-FR" sz="2000" dirty="0"/>
          </a:p>
          <a:p>
            <a:pPr lvl="1"/>
            <a:r>
              <a:rPr lang="fr-FR" sz="2000" dirty="0"/>
              <a:t>Finalité de disposer d’un instrument compact, clair, qui puisse servir non seulement de vecteur de communication, mais également faciliter certaines mobilisations et dynamiques locales.</a:t>
            </a:r>
          </a:p>
          <a:p>
            <a:endParaRPr lang="fr-FR"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772815"/>
            <a:ext cx="1498153" cy="135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7423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rgbClr val="0070C0"/>
                </a:solidFill>
              </a:rPr>
              <a:t>Mais faut il uniquement se contenter d’un baromètre appréciatif? </a:t>
            </a:r>
            <a:endParaRPr lang="en-US" dirty="0">
              <a:solidFill>
                <a:srgbClr val="0070C0"/>
              </a:solidFill>
            </a:endParaRPr>
          </a:p>
        </p:txBody>
      </p:sp>
      <p:sp>
        <p:nvSpPr>
          <p:cNvPr id="3" name="Espace réservé du contenu 2"/>
          <p:cNvSpPr>
            <a:spLocks noGrp="1"/>
          </p:cNvSpPr>
          <p:nvPr>
            <p:ph idx="1"/>
          </p:nvPr>
        </p:nvSpPr>
        <p:spPr>
          <a:xfrm>
            <a:off x="609599" y="2780928"/>
            <a:ext cx="6347714" cy="3260435"/>
          </a:xfrm>
        </p:spPr>
        <p:txBody>
          <a:bodyPr>
            <a:normAutofit lnSpcReduction="10000"/>
          </a:bodyPr>
          <a:lstStyle/>
          <a:p>
            <a:r>
              <a:rPr lang="fr-FR" dirty="0" smtClean="0"/>
              <a:t>Comme la CUD est très attachée avec raison au dialogue social territorial, à la participation de tous à la vie publique, il est proposé deux temps:</a:t>
            </a:r>
          </a:p>
          <a:p>
            <a:endParaRPr lang="fr-FR" dirty="0"/>
          </a:p>
          <a:p>
            <a:r>
              <a:rPr lang="fr-FR" dirty="0" smtClean="0"/>
              <a:t>Faire </a:t>
            </a:r>
            <a:r>
              <a:rPr lang="fr-FR" dirty="0" err="1" smtClean="0"/>
              <a:t>coconstruire</a:t>
            </a:r>
            <a:r>
              <a:rPr lang="fr-FR" dirty="0" smtClean="0"/>
              <a:t> </a:t>
            </a:r>
            <a:r>
              <a:rPr lang="fr-FR" dirty="0" smtClean="0">
                <a:solidFill>
                  <a:srgbClr val="FF0000"/>
                </a:solidFill>
              </a:rPr>
              <a:t>un baromètre informatif </a:t>
            </a:r>
            <a:r>
              <a:rPr lang="fr-FR" dirty="0" smtClean="0"/>
              <a:t>par tous les acteurs intéressés</a:t>
            </a:r>
          </a:p>
          <a:p>
            <a:endParaRPr lang="fr-FR" dirty="0"/>
          </a:p>
          <a:p>
            <a:r>
              <a:rPr lang="fr-FR" dirty="0" smtClean="0"/>
              <a:t>Utiliser ce travail pour ensuite demander l’avis de tous sur leur qualité de vie avec </a:t>
            </a:r>
            <a:r>
              <a:rPr lang="fr-FR" dirty="0" smtClean="0">
                <a:solidFill>
                  <a:srgbClr val="FF0000"/>
                </a:solidFill>
              </a:rPr>
              <a:t>une votation sur ce baromètre devenu  appréciatif</a:t>
            </a:r>
            <a:endParaRPr lang="en-US" dirty="0">
              <a:solidFill>
                <a:srgbClr val="FF0000"/>
              </a:solidFill>
            </a:endParaRP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2867" y="3345482"/>
            <a:ext cx="415237" cy="41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74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750</TotalTime>
  <Words>1196</Words>
  <Application>Microsoft Office PowerPoint</Application>
  <PresentationFormat>Affichage à l'écran (4:3)</PresentationFormat>
  <Paragraphs>138</Paragraphs>
  <Slides>30</Slides>
  <Notes>6</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Facette</vt:lpstr>
      <vt:lpstr>Conception d’un baromètre de la qualité de vie territoriale</vt:lpstr>
      <vt:lpstr>Parties prenantes</vt:lpstr>
      <vt:lpstr>Dans la continuité de l’action territoriale innovante et démocratique de la CUD </vt:lpstr>
      <vt:lpstr>Objectifs d’un baromètre de qualité de vie territoriale dunkerquois  </vt:lpstr>
      <vt:lpstr>Clarifications et enjeux autour du baromètre de qualité de vie territoriale dunkerquois: quel instrument pour quels usages?</vt:lpstr>
      <vt:lpstr>Questions soulevées </vt:lpstr>
      <vt:lpstr>Présentation PowerPoint</vt:lpstr>
      <vt:lpstr>Objectifs d’un tel baromètre</vt:lpstr>
      <vt:lpstr>Mais faut il uniquement se contenter d’un baromètre appréciatif? </vt:lpstr>
      <vt:lpstr>Attentes des citoyens vis-à-vis de cet instrument</vt:lpstr>
      <vt:lpstr>Un véritable instrument de démocratie participative locale</vt:lpstr>
      <vt:lpstr>Apports pour les décideurs locaux</vt:lpstr>
      <vt:lpstr>Question des coûts</vt:lpstr>
      <vt:lpstr>Mais ce type de construction, puis votation, cela a déjà été fait?</vt:lpstr>
      <vt:lpstr>En France, on a l’exemple de Toulouse Métropole comme baromètre informatif issu du dialogue social territorial (pas de vote)</vt:lpstr>
      <vt:lpstr>Le baromètre : caractéristiques techniques et opérationnelles </vt:lpstr>
      <vt:lpstr>Qui participe ? Qui vote ?</vt:lpstr>
      <vt:lpstr>Fréquence des travaux et des consultations dialogue social territorial </vt:lpstr>
      <vt:lpstr>Consultation - vote</vt:lpstr>
      <vt:lpstr>Ne s’agissant ni d’une élection, ni d’un référendum sur un sujet critique, le risque de fraude peut être vu comme moins important</vt:lpstr>
      <vt:lpstr>Le vote électronique : comment ?</vt:lpstr>
      <vt:lpstr>Cependant le problème lorsque l’on a un véritable questionnaire à remplir en ligne est bien l’interface!</vt:lpstr>
      <vt:lpstr>L’Indice Systémique de Qualité de Vie au Travail (ISQVT) : une interface de consultation</vt:lpstr>
      <vt:lpstr>Présentation PowerPoint</vt:lpstr>
      <vt:lpstr>Résultats  4 dimensions principales</vt:lpstr>
      <vt:lpstr>Présentation PowerPoint</vt:lpstr>
      <vt:lpstr>Présentation PowerPoint</vt:lpstr>
      <vt:lpstr>Présentation PowerPoint</vt:lpstr>
      <vt:lpstr>11 sujets améliorables</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Qualité de Vie au Travail ISQVT CHANTIER EDF ETINCELLE</dc:title>
  <dc:creator>Laurent</dc:creator>
  <cp:lastModifiedBy>Laurent</cp:lastModifiedBy>
  <cp:revision>90</cp:revision>
  <dcterms:created xsi:type="dcterms:W3CDTF">2018-09-26T09:24:08Z</dcterms:created>
  <dcterms:modified xsi:type="dcterms:W3CDTF">2018-09-28T13:47:01Z</dcterms:modified>
</cp:coreProperties>
</file>